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8" r:id="rId3"/>
    <p:sldId id="260" r:id="rId4"/>
    <p:sldId id="272" r:id="rId5"/>
    <p:sldId id="277" r:id="rId6"/>
    <p:sldId id="269" r:id="rId7"/>
    <p:sldId id="300" r:id="rId8"/>
    <p:sldId id="302" r:id="rId9"/>
    <p:sldId id="287" r:id="rId10"/>
    <p:sldId id="293" r:id="rId11"/>
    <p:sldId id="280" r:id="rId12"/>
    <p:sldId id="266" r:id="rId13"/>
    <p:sldId id="281" r:id="rId14"/>
    <p:sldId id="301" r:id="rId15"/>
    <p:sldId id="264" r:id="rId16"/>
    <p:sldId id="288" r:id="rId17"/>
    <p:sldId id="29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C1C1"/>
    <a:srgbClr val="DDDE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87"/>
  </p:normalViewPr>
  <p:slideViewPr>
    <p:cSldViewPr snapToGrid="0">
      <p:cViewPr>
        <p:scale>
          <a:sx n="76" d="100"/>
          <a:sy n="76" d="100"/>
        </p:scale>
        <p:origin x="944" y="92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列1</c:v>
                </c:pt>
              </c:strCache>
            </c:strRef>
          </c:tx>
          <c:dPt>
            <c:idx val="0"/>
            <c:bubble3D val="0"/>
            <c:spPr>
              <a:solidFill>
                <a:schemeClr val="bg2">
                  <a:lumMod val="75000"/>
                </a:schemeClr>
              </a:solidFill>
              <a:ln w="19050">
                <a:solidFill>
                  <a:schemeClr val="lt1"/>
                </a:solidFill>
              </a:ln>
              <a:effectLst/>
            </c:spPr>
          </c:dPt>
          <c:dPt>
            <c:idx val="1"/>
            <c:bubble3D val="0"/>
            <c:spPr>
              <a:solidFill>
                <a:srgbClr val="DDDEE1"/>
              </a:solidFill>
              <a:ln w="19050">
                <a:solidFill>
                  <a:schemeClr val="lt1"/>
                </a:solidFill>
              </a:ln>
              <a:effectLst/>
            </c:spPr>
          </c:dPt>
          <c:dPt>
            <c:idx val="2"/>
            <c:bubble3D val="0"/>
            <c:spPr>
              <a:solidFill>
                <a:schemeClr val="tx1"/>
              </a:solidFill>
              <a:ln w="19050">
                <a:solidFill>
                  <a:schemeClr val="bg1"/>
                </a:solidFill>
              </a:ln>
              <a:effectLst/>
            </c:spPr>
          </c:dPt>
          <c:dLbls>
            <c:dLbl>
              <c:idx val="0"/>
              <c:layout>
                <c:manualLayout>
                  <c:x val="-0.136385334789786"/>
                  <c:y val="-0.194983441120822"/>
                </c:manualLayout>
              </c:layout>
              <c:tx>
                <c:rich>
                  <a:bodyPr/>
                  <a:lstStyle/>
                  <a:p>
                    <a:fld id="{05A29E27-9FC4-467F-90EF-C83581D8955C}" type="CATEGORYNAME">
                      <a:rPr lang="zh-CN" altLang="en-US"/>
                      <a:pPr/>
                      <a:t>[类别名称]</a:t>
                    </a:fld>
                    <a:r>
                      <a:rPr lang="zh-CN" altLang="en-US"/>
                      <a:t>
</a:t>
                    </a:r>
                    <a:fld id="{6FA9C903-D61E-40A6-9DC7-126E0CDFF5A6}" type="VALUE">
                      <a:rPr lang="en-US" altLang="zh-CN"/>
                      <a:pPr/>
                      <a:t>[值]</a:t>
                    </a:fld>
                    <a:endParaRPr lang="zh-CN" altLang="en-US" sz="1600" b="0" i="0" u="none" strike="noStrike" baseline="0" dirty="0">
                      <a:latin typeface="Segoe UI" panose="020B0502040204020203" pitchFamily="34" charset="0"/>
                      <a:ea typeface="Arial" panose="020B0604020202020204" pitchFamily="34" charset="0"/>
                      <a:cs typeface="Segoe UI" panose="020B0502040204020203" pitchFamily="34" charset="0"/>
                    </a:endParaRPr>
                  </a:p>
                  <a:p>
                    <a:fld id="{4A9D4BAC-89AF-410A-BC9D-DF538CB86B03}" type="CATEGORYNAME">
                      <a:rPr lang="zh-CN" altLang="en-US"/>
                      <a:pPr/>
                      <a:t>[类别名称]</a:t>
                    </a:fld>
                    <a:r>
                      <a:rPr lang="zh-CN" altLang="en-US"/>
                      <a:t>
</a:t>
                    </a:r>
                    <a:fld id="{BE0B910A-E71D-4CFE-BB1C-85CD7611CA3B}" type="VALUE">
                      <a:rPr lang="en-US" altLang="zh-CN"/>
                      <a:pPr/>
                      <a:t>[值]</a:t>
                    </a:fld>
                    <a:endParaRPr lang="zh-CN" altLang="en-US"/>
                  </a:p>
                </c:rich>
              </c:tx>
              <c:dLblPos val="bestFit"/>
              <c:showLegendKey val="0"/>
              <c:showVal val="1"/>
              <c:showCatName val="1"/>
              <c:showSerName val="0"/>
              <c:showPercent val="0"/>
              <c:showBubbleSize val="0"/>
              <c:separator>
</c:separator>
              <c:extLst>
                <c:ext xmlns:c15="http://schemas.microsoft.com/office/drawing/2012/chart" uri="{CE6537A1-D6FC-4f65-9D91-7224C49458BB}">
                  <c15:layout/>
                  <c15:dlblFieldTable/>
                  <c15:showDataLabelsRange val="0"/>
                </c:ext>
              </c:extLst>
            </c:dLbl>
            <c:dLbl>
              <c:idx val="1"/>
              <c:layout>
                <c:manualLayout>
                  <c:x val="0.100040884538991"/>
                  <c:y val="-0.184394757026622"/>
                </c:manualLayout>
              </c:layout>
              <c:tx>
                <c:rich>
                  <a:bodyPr/>
                  <a:lstStyle/>
                  <a:p>
                    <a:fld id="{92F09CF9-9A96-48A8-A907-69D1F28DFD6B}" type="CATEGORYNAME">
                      <a:rPr lang="zh-CN" altLang="en-US"/>
                      <a:pPr/>
                      <a:t>[类别名称]</a:t>
                    </a:fld>
                    <a:r>
                      <a:rPr lang="zh-CN" altLang="en-US"/>
                      <a:t>
</a:t>
                    </a:r>
                    <a:fld id="{272C7CBF-4449-4752-8D72-AF26A9729875}" type="VALUE">
                      <a:rPr lang="en-US" altLang="zh-CN"/>
                      <a:pPr/>
                      <a:t>[值]</a:t>
                    </a:fld>
                    <a:endParaRPr lang="zh-CN" altLang="en-US" sz="1600" b="0" i="0" u="none" strike="noStrike" baseline="0" dirty="0">
                      <a:solidFill>
                        <a:schemeClr val="tx1">
                          <a:lumMod val="65000"/>
                          <a:lumOff val="35000"/>
                        </a:schemeClr>
                      </a:solidFill>
                      <a:latin typeface="Segoe UI" panose="020B0502040204020203" pitchFamily="34" charset="0"/>
                      <a:ea typeface="Arial" panose="020B0604020202020204" pitchFamily="34" charset="0"/>
                      <a:cs typeface="Segoe UI" panose="020B0502040204020203" pitchFamily="34" charset="0"/>
                    </a:endParaRPr>
                  </a:p>
                  <a:p>
                    <a:fld id="{101FA4F6-7D7A-4CE4-8075-4AB612EB61FC}" type="CATEGORYNAME">
                      <a:rPr lang="zh-CN" altLang="en-US"/>
                      <a:pPr/>
                      <a:t>[类别名称]</a:t>
                    </a:fld>
                    <a:r>
                      <a:rPr lang="zh-CN" altLang="en-US"/>
                      <a:t>
</a:t>
                    </a:r>
                    <a:fld id="{7891C132-6ACE-4329-8847-3853194EE98E}" type="VALUE">
                      <a:rPr lang="en-US" altLang="zh-CN"/>
                      <a:pPr/>
                      <a:t>[值]</a:t>
                    </a:fld>
                    <a:endParaRPr lang="zh-CN" altLang="en-US"/>
                  </a:p>
                </c:rich>
              </c:tx>
              <c:dLblPos val="bestFit"/>
              <c:showLegendKey val="0"/>
              <c:showVal val="1"/>
              <c:showCatName val="1"/>
              <c:showSerName val="0"/>
              <c:showPercent val="0"/>
              <c:showBubbleSize val="0"/>
              <c:separator>
</c:separator>
              <c:extLst>
                <c:ext xmlns:c15="http://schemas.microsoft.com/office/drawing/2012/chart" uri="{CE6537A1-D6FC-4f65-9D91-7224C49458BB}">
                  <c15:layout/>
                  <c15:dlblFieldTable/>
                  <c15:showDataLabelsRange val="0"/>
                </c:ext>
              </c:extLst>
            </c:dLbl>
            <c:dLbl>
              <c:idx val="2"/>
              <c:layout>
                <c:manualLayout>
                  <c:x val="0.174435038326068"/>
                  <c:y val="0.112315341010438"/>
                </c:manualLayout>
              </c:layout>
              <c:tx>
                <c:rich>
                  <a:bodyPr/>
                  <a:lstStyle/>
                  <a:p>
                    <a:fld id="{5FFA83EA-6411-4B80-AB68-4F87935E3680}" type="CATEGORYNAME">
                      <a:rPr lang="zh-CN" altLang="mr-IN"/>
                      <a:pPr/>
                      <a:t>[类别名称]</a:t>
                    </a:fld>
                    <a:r>
                      <a:rPr lang="mr-IN"/>
                      <a:t>
</a:t>
                    </a:r>
                    <a:fld id="{96F18AC4-3D7F-4A8E-B9CF-44102ECB5E69}" type="VALUE">
                      <a:rPr lang="mr-IN" altLang="zh-CN"/>
                      <a:pPr/>
                      <a:t>[值]</a:t>
                    </a:fld>
                    <a:endParaRPr lang="mr-IN" altLang="zh-CN" sz="1600" b="0" i="0" u="none" strike="noStrike" baseline="0" dirty="0">
                      <a:latin typeface="Segoe UI" panose="020B0502040204020203" pitchFamily="34" charset="0"/>
                      <a:ea typeface="Arial" panose="020B0604020202020204" pitchFamily="34" charset="0"/>
                      <a:cs typeface="Segoe UI" panose="020B0502040204020203" pitchFamily="34" charset="0"/>
                    </a:endParaRPr>
                  </a:p>
                  <a:p>
                    <a:fld id="{C147861B-461F-4014-9B8E-9BF53BDBEE5F}" type="CATEGORYNAME">
                      <a:rPr lang="zh-CN" altLang="mr-IN"/>
                      <a:pPr/>
                      <a:t>[类别名称]</a:t>
                    </a:fld>
                    <a:r>
                      <a:rPr lang="mr-IN"/>
                      <a:t>
</a:t>
                    </a:r>
                    <a:fld id="{13CCA74C-8737-4D4F-9FE4-7D47A100B995}" type="VALUE">
                      <a:rPr lang="mr-IN" altLang="zh-CN"/>
                      <a:pPr/>
                      <a:t>[值]</a:t>
                    </a:fld>
                    <a:endParaRPr lang="mr-IN"/>
                  </a:p>
                </c:rich>
              </c:tx>
              <c:dLblPos val="bestFit"/>
              <c:showLegendKey val="0"/>
              <c:showVal val="1"/>
              <c:showCatName val="1"/>
              <c:showSerName val="0"/>
              <c:showPercent val="0"/>
              <c:showBubbleSize val="0"/>
              <c:separator>
</c:separator>
              <c:extLst>
                <c:ext xmlns:c15="http://schemas.microsoft.com/office/drawing/2012/chart" uri="{CE6537A1-D6FC-4f65-9D91-7224C49458BB}">
                  <c15:layout/>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lumMod val="85000"/>
                      </a:schemeClr>
                    </a:solidFill>
                    <a:latin typeface="+mn-lt"/>
                    <a:ea typeface="+mn-ea"/>
                    <a:cs typeface="+mn-cs"/>
                  </a:defRPr>
                </a:pPr>
                <a:endParaRPr lang="zh-CN"/>
              </a:p>
            </c:txPr>
            <c:dLblPos val="ct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实际交易</c:v>
                </c:pt>
                <c:pt idx="1">
                  <c:v>流向团队</c:v>
                </c:pt>
                <c:pt idx="2">
                  <c:v>所有持有者</c:v>
                </c:pt>
              </c:strCache>
            </c:strRef>
          </c:cat>
          <c:val>
            <c:numRef>
              <c:f>Sheet1!$B$2:$B$4</c:f>
              <c:numCache>
                <c:formatCode>0%</c:formatCode>
                <c:ptCount val="3"/>
                <c:pt idx="0">
                  <c:v>0.8</c:v>
                </c:pt>
                <c:pt idx="1">
                  <c:v>0.01</c:v>
                </c:pt>
                <c:pt idx="2">
                  <c:v>0.19</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581B5-AD30-4219-9327-C86789338260}" type="datetimeFigureOut">
              <a:rPr lang="zh-CN" altLang="en-US" smtClean="0"/>
              <a:t>2018/11/18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197442-18C6-4522-A9CA-477270E70AA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C07C02AC-4262-46CA-BCCC-60F6C87AD2E1}"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7C02AC-4262-46CA-BCCC-60F6C87AD2E1}"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7C02AC-4262-46CA-BCCC-60F6C87AD2E1}"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07C02AC-4262-46CA-BCCC-60F6C87AD2E1}"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07C02AC-4262-46CA-BCCC-60F6C87AD2E1}" type="datetimeFigureOut">
              <a:rPr lang="zh-CN" altLang="en-US" smtClean="0"/>
              <a:t>2018/11/18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07C02AC-4262-46CA-BCCC-60F6C87AD2E1}"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07C02AC-4262-46CA-BCCC-60F6C87AD2E1}" type="datetimeFigureOut">
              <a:rPr lang="zh-CN" altLang="en-US" smtClean="0"/>
              <a:t>2018/11/18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07C02AC-4262-46CA-BCCC-60F6C87AD2E1}" type="datetimeFigureOut">
              <a:rPr lang="zh-CN" altLang="en-US" smtClean="0"/>
              <a:t>2018/11/18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7C02AC-4262-46CA-BCCC-60F6C87AD2E1}" type="datetimeFigureOut">
              <a:rPr lang="zh-CN" altLang="en-US" smtClean="0"/>
              <a:t>2018/11/18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07C02AC-4262-46CA-BCCC-60F6C87AD2E1}"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C07C02AC-4262-46CA-BCCC-60F6C87AD2E1}" type="datetimeFigureOut">
              <a:rPr lang="zh-CN" altLang="en-US" smtClean="0"/>
              <a:t>2018/11/18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948E3AA-1A4F-47E3-9F64-58CF2AE0FD5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7C02AC-4262-46CA-BCCC-60F6C87AD2E1}" type="datetimeFigureOut">
              <a:rPr lang="zh-CN" altLang="en-US" smtClean="0"/>
              <a:t>2018/11/18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8E3AA-1A4F-47E3-9F64-58CF2AE0FD5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valanche-panda/SnowBall-Whitepaper/blob/mast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957781" y="1246496"/>
            <a:ext cx="4308763" cy="4388393"/>
            <a:chOff x="3957781" y="1246496"/>
            <a:chExt cx="4308763" cy="4388393"/>
          </a:xfrm>
        </p:grpSpPr>
        <p:sp>
          <p:nvSpPr>
            <p:cNvPr id="9" name="弧形 8"/>
            <p:cNvSpPr/>
            <p:nvPr/>
          </p:nvSpPr>
          <p:spPr>
            <a:xfrm>
              <a:off x="3957781" y="1265383"/>
              <a:ext cx="4308763" cy="4350326"/>
            </a:xfrm>
            <a:prstGeom prst="arc">
              <a:avLst>
                <a:gd name="adj1" fmla="val 5368489"/>
                <a:gd name="adj2" fmla="val 16261056"/>
              </a:avLst>
            </a:prstGeom>
            <a:noFill/>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椭圆 34"/>
            <p:cNvSpPr/>
            <p:nvPr/>
          </p:nvSpPr>
          <p:spPr>
            <a:xfrm>
              <a:off x="6133943" y="1246496"/>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105526" y="5589170"/>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3503676" y="520104"/>
            <a:ext cx="5427888" cy="5706959"/>
            <a:chOff x="3503676" y="520104"/>
            <a:chExt cx="5427888" cy="5706959"/>
          </a:xfrm>
        </p:grpSpPr>
        <p:sp>
          <p:nvSpPr>
            <p:cNvPr id="5" name="弧形 4"/>
            <p:cNvSpPr/>
            <p:nvPr/>
          </p:nvSpPr>
          <p:spPr>
            <a:xfrm>
              <a:off x="3503676" y="544944"/>
              <a:ext cx="5427888" cy="5682119"/>
            </a:xfrm>
            <a:prstGeom prst="arc">
              <a:avLst>
                <a:gd name="adj1" fmla="val 16148392"/>
                <a:gd name="adj2" fmla="val 5561021"/>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椭圆 37"/>
            <p:cNvSpPr/>
            <p:nvPr/>
          </p:nvSpPr>
          <p:spPr>
            <a:xfrm>
              <a:off x="6133943" y="520104"/>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3171029" y="803564"/>
            <a:ext cx="4308763" cy="5116945"/>
            <a:chOff x="3171029" y="803564"/>
            <a:chExt cx="4308763" cy="5116945"/>
          </a:xfrm>
        </p:grpSpPr>
        <p:sp>
          <p:nvSpPr>
            <p:cNvPr id="10" name="弧形 9"/>
            <p:cNvSpPr/>
            <p:nvPr/>
          </p:nvSpPr>
          <p:spPr>
            <a:xfrm>
              <a:off x="3171029" y="803564"/>
              <a:ext cx="4308763" cy="5116945"/>
            </a:xfrm>
            <a:prstGeom prst="arc">
              <a:avLst>
                <a:gd name="adj1" fmla="val 7704569"/>
                <a:gd name="adj2" fmla="val 12029833"/>
              </a:avLst>
            </a:prstGeom>
            <a:noFill/>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椭圆 40"/>
            <p:cNvSpPr/>
            <p:nvPr/>
          </p:nvSpPr>
          <p:spPr>
            <a:xfrm>
              <a:off x="3246130" y="2575920"/>
              <a:ext cx="45719" cy="45719"/>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4498848" y="1651284"/>
            <a:ext cx="3379770" cy="3451068"/>
            <a:chOff x="4498848" y="1651284"/>
            <a:chExt cx="3379770" cy="3451068"/>
          </a:xfrm>
        </p:grpSpPr>
        <p:sp>
          <p:nvSpPr>
            <p:cNvPr id="7" name="弧形 6"/>
            <p:cNvSpPr/>
            <p:nvPr/>
          </p:nvSpPr>
          <p:spPr>
            <a:xfrm>
              <a:off x="4498848" y="1671782"/>
              <a:ext cx="3379770" cy="3430570"/>
            </a:xfrm>
            <a:prstGeom prst="arc">
              <a:avLst>
                <a:gd name="adj1" fmla="val 16135557"/>
                <a:gd name="adj2" fmla="val 893857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椭圆 35"/>
            <p:cNvSpPr/>
            <p:nvPr/>
          </p:nvSpPr>
          <p:spPr>
            <a:xfrm>
              <a:off x="6133943" y="1651284"/>
              <a:ext cx="45719" cy="45719"/>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4710885" y="4235931"/>
              <a:ext cx="45719" cy="45719"/>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椭圆 7"/>
          <p:cNvSpPr/>
          <p:nvPr/>
        </p:nvSpPr>
        <p:spPr>
          <a:xfrm>
            <a:off x="4725832" y="1927006"/>
            <a:ext cx="2903404" cy="2903404"/>
          </a:xfrm>
          <a:prstGeom prst="ellipse">
            <a:avLst/>
          </a:prstGeom>
          <a:noFill/>
          <a:ln w="12700" cap="flat" cmpd="sng" algn="ctr">
            <a:solidFill>
              <a:srgbClr val="DDDEE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弧形 11"/>
          <p:cNvSpPr/>
          <p:nvPr/>
        </p:nvSpPr>
        <p:spPr>
          <a:xfrm>
            <a:off x="2489982" y="-154746"/>
            <a:ext cx="7216726" cy="7118254"/>
          </a:xfrm>
          <a:prstGeom prst="arc">
            <a:avLst>
              <a:gd name="adj1" fmla="val 5571114"/>
              <a:gd name="adj2" fmla="val 5561021"/>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p:nvSpPr>
        <p:spPr>
          <a:xfrm>
            <a:off x="1486301" y="-1122532"/>
            <a:ext cx="9202294" cy="9076728"/>
          </a:xfrm>
          <a:prstGeom prst="arc">
            <a:avLst>
              <a:gd name="adj1" fmla="val 5571114"/>
              <a:gd name="adj2" fmla="val 556102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p:cNvSpPr/>
          <p:nvPr/>
        </p:nvSpPr>
        <p:spPr>
          <a:xfrm>
            <a:off x="6795816" y="4860457"/>
            <a:ext cx="190281" cy="190281"/>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099202" y="4723377"/>
            <a:ext cx="110490" cy="1104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483701" y="4848470"/>
            <a:ext cx="172166" cy="18903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040755" y="6158250"/>
            <a:ext cx="110490" cy="1104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391954" y="4741626"/>
            <a:ext cx="86962" cy="86962"/>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9466192" y="4332423"/>
            <a:ext cx="190281" cy="19028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834957" y="5920509"/>
            <a:ext cx="110490" cy="110490"/>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159168" y="3762831"/>
            <a:ext cx="86962" cy="86962"/>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695417" y="3495146"/>
            <a:ext cx="117378" cy="11737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337907" y="1927006"/>
            <a:ext cx="231101" cy="2311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2626418" y="2152912"/>
            <a:ext cx="146703" cy="146703"/>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2375086" y="544944"/>
            <a:ext cx="146703" cy="146703"/>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7609112" y="934456"/>
            <a:ext cx="118994" cy="118994"/>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713396" y="1717379"/>
            <a:ext cx="93579" cy="93579"/>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894862" y="1145472"/>
            <a:ext cx="119022" cy="116003"/>
          </a:xfrm>
          <a:prstGeom prst="rect">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10368429" y="1824881"/>
            <a:ext cx="79904" cy="7990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674282" y="4787819"/>
            <a:ext cx="75975" cy="75975"/>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4875274" y="1671782"/>
            <a:ext cx="3391269" cy="3611418"/>
            <a:chOff x="4875274" y="1671782"/>
            <a:chExt cx="3391269" cy="3611418"/>
          </a:xfrm>
        </p:grpSpPr>
        <p:sp>
          <p:nvSpPr>
            <p:cNvPr id="11" name="弧形 10"/>
            <p:cNvSpPr/>
            <p:nvPr/>
          </p:nvSpPr>
          <p:spPr>
            <a:xfrm>
              <a:off x="4875274" y="1671782"/>
              <a:ext cx="3391269" cy="3611418"/>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椭圆 41"/>
            <p:cNvSpPr/>
            <p:nvPr/>
          </p:nvSpPr>
          <p:spPr>
            <a:xfrm>
              <a:off x="7607796" y="4856860"/>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椭圆 5"/>
          <p:cNvSpPr/>
          <p:nvPr/>
        </p:nvSpPr>
        <p:spPr>
          <a:xfrm>
            <a:off x="4875276" y="2076450"/>
            <a:ext cx="2604516" cy="260451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8129664" y="2901014"/>
            <a:ext cx="152027" cy="152027"/>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145442" y="3174587"/>
            <a:ext cx="2074607" cy="369332"/>
          </a:xfrm>
          <a:prstGeom prst="rect">
            <a:avLst/>
          </a:prstGeom>
          <a:noFill/>
        </p:spPr>
        <p:txBody>
          <a:bodyPr wrap="none" rtlCol="0">
            <a:spAutoFit/>
          </a:bodyPr>
          <a:lstStyle/>
          <a:p>
            <a:r>
              <a:rPr lang="en-US" altLang="zh-CN" dirty="0" err="1" smtClean="0">
                <a:solidFill>
                  <a:schemeClr val="bg1"/>
                </a:solidFill>
              </a:rPr>
              <a:t>SnowBall</a:t>
            </a:r>
            <a:r>
              <a:rPr lang="zh-CN" altLang="en-US" dirty="0" smtClean="0">
                <a:solidFill>
                  <a:schemeClr val="bg1"/>
                </a:solidFill>
              </a:rPr>
              <a:t> </a:t>
            </a:r>
            <a:r>
              <a:rPr lang="en-US" altLang="zh-CN" dirty="0" smtClean="0">
                <a:solidFill>
                  <a:schemeClr val="bg1"/>
                </a:solidFill>
              </a:rPr>
              <a:t>Exchange</a:t>
            </a:r>
            <a:endParaRPr lang="en-US" altLang="zh-C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2" presetClass="entr" presetSubtype="1" decel="100000" fill="hold" grpId="0" nodeType="withEffect">
                                  <p:stCondLst>
                                    <p:cond delay="120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120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1000" fill="hold"/>
                                        <p:tgtEl>
                                          <p:spTgt spid="20"/>
                                        </p:tgtEl>
                                        <p:attrNameLst>
                                          <p:attrName>ppt_x</p:attrName>
                                        </p:attrNameLst>
                                      </p:cBhvr>
                                      <p:tavLst>
                                        <p:tav tm="0">
                                          <p:val>
                                            <p:strVal val="#ppt_x"/>
                                          </p:val>
                                        </p:tav>
                                        <p:tav tm="100000">
                                          <p:val>
                                            <p:strVal val="#ppt_x"/>
                                          </p:val>
                                        </p:tav>
                                      </p:tavLst>
                                    </p:anim>
                                    <p:anim calcmode="lin" valueType="num">
                                      <p:cBhvr additive="base">
                                        <p:cTn id="17" dur="1000" fill="hold"/>
                                        <p:tgtEl>
                                          <p:spTgt spid="20"/>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12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1000" fill="hold"/>
                                        <p:tgtEl>
                                          <p:spTgt spid="19"/>
                                        </p:tgtEl>
                                        <p:attrNameLst>
                                          <p:attrName>ppt_x</p:attrName>
                                        </p:attrNameLst>
                                      </p:cBhvr>
                                      <p:tavLst>
                                        <p:tav tm="0">
                                          <p:val>
                                            <p:strVal val="#ppt_x"/>
                                          </p:val>
                                        </p:tav>
                                        <p:tav tm="100000">
                                          <p:val>
                                            <p:strVal val="#ppt_x"/>
                                          </p:val>
                                        </p:tav>
                                      </p:tavLst>
                                    </p:anim>
                                    <p:anim calcmode="lin" valueType="num">
                                      <p:cBhvr additive="base">
                                        <p:cTn id="21" dur="1000" fill="hold"/>
                                        <p:tgtEl>
                                          <p:spTgt spid="19"/>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120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1000" fill="hold"/>
                                        <p:tgtEl>
                                          <p:spTgt spid="25"/>
                                        </p:tgtEl>
                                        <p:attrNameLst>
                                          <p:attrName>ppt_x</p:attrName>
                                        </p:attrNameLst>
                                      </p:cBhvr>
                                      <p:tavLst>
                                        <p:tav tm="0">
                                          <p:val>
                                            <p:strVal val="#ppt_x"/>
                                          </p:val>
                                        </p:tav>
                                        <p:tav tm="100000">
                                          <p:val>
                                            <p:strVal val="#ppt_x"/>
                                          </p:val>
                                        </p:tav>
                                      </p:tavLst>
                                    </p:anim>
                                    <p:anim calcmode="lin" valueType="num">
                                      <p:cBhvr additive="base">
                                        <p:cTn id="25" dur="1000" fill="hold"/>
                                        <p:tgtEl>
                                          <p:spTgt spid="25"/>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120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1000" fill="hold"/>
                                        <p:tgtEl>
                                          <p:spTgt spid="27"/>
                                        </p:tgtEl>
                                        <p:attrNameLst>
                                          <p:attrName>ppt_x</p:attrName>
                                        </p:attrNameLst>
                                      </p:cBhvr>
                                      <p:tavLst>
                                        <p:tav tm="0">
                                          <p:val>
                                            <p:strVal val="#ppt_x"/>
                                          </p:val>
                                        </p:tav>
                                        <p:tav tm="100000">
                                          <p:val>
                                            <p:strVal val="#ppt_x"/>
                                          </p:val>
                                        </p:tav>
                                      </p:tavLst>
                                    </p:anim>
                                    <p:anim calcmode="lin" valueType="num">
                                      <p:cBhvr additive="base">
                                        <p:cTn id="29" dur="1000" fill="hold"/>
                                        <p:tgtEl>
                                          <p:spTgt spid="27"/>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12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1000" fill="hold"/>
                                        <p:tgtEl>
                                          <p:spTgt spid="17"/>
                                        </p:tgtEl>
                                        <p:attrNameLst>
                                          <p:attrName>ppt_x</p:attrName>
                                        </p:attrNameLst>
                                      </p:cBhvr>
                                      <p:tavLst>
                                        <p:tav tm="0">
                                          <p:val>
                                            <p:strVal val="#ppt_x"/>
                                          </p:val>
                                        </p:tav>
                                        <p:tav tm="100000">
                                          <p:val>
                                            <p:strVal val="#ppt_x"/>
                                          </p:val>
                                        </p:tav>
                                      </p:tavLst>
                                    </p:anim>
                                    <p:anim calcmode="lin" valueType="num">
                                      <p:cBhvr additive="base">
                                        <p:cTn id="33" dur="1000" fill="hold"/>
                                        <p:tgtEl>
                                          <p:spTgt spid="17"/>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12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1000" fill="hold"/>
                                        <p:tgtEl>
                                          <p:spTgt spid="22"/>
                                        </p:tgtEl>
                                        <p:attrNameLst>
                                          <p:attrName>ppt_x</p:attrName>
                                        </p:attrNameLst>
                                      </p:cBhvr>
                                      <p:tavLst>
                                        <p:tav tm="0">
                                          <p:val>
                                            <p:strVal val="#ppt_x"/>
                                          </p:val>
                                        </p:tav>
                                        <p:tav tm="100000">
                                          <p:val>
                                            <p:strVal val="#ppt_x"/>
                                          </p:val>
                                        </p:tav>
                                      </p:tavLst>
                                    </p:anim>
                                    <p:anim calcmode="lin" valueType="num">
                                      <p:cBhvr additive="base">
                                        <p:cTn id="37" dur="1000" fill="hold"/>
                                        <p:tgtEl>
                                          <p:spTgt spid="22"/>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120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1000" fill="hold"/>
                                        <p:tgtEl>
                                          <p:spTgt spid="18"/>
                                        </p:tgtEl>
                                        <p:attrNameLst>
                                          <p:attrName>ppt_x</p:attrName>
                                        </p:attrNameLst>
                                      </p:cBhvr>
                                      <p:tavLst>
                                        <p:tav tm="0">
                                          <p:val>
                                            <p:strVal val="#ppt_x"/>
                                          </p:val>
                                        </p:tav>
                                        <p:tav tm="100000">
                                          <p:val>
                                            <p:strVal val="#ppt_x"/>
                                          </p:val>
                                        </p:tav>
                                      </p:tavLst>
                                    </p:anim>
                                    <p:anim calcmode="lin" valueType="num">
                                      <p:cBhvr additive="base">
                                        <p:cTn id="41" dur="1000" fill="hold"/>
                                        <p:tgtEl>
                                          <p:spTgt spid="18"/>
                                        </p:tgtEl>
                                        <p:attrNameLst>
                                          <p:attrName>ppt_y</p:attrName>
                                        </p:attrNameLst>
                                      </p:cBhvr>
                                      <p:tavLst>
                                        <p:tav tm="0">
                                          <p:val>
                                            <p:strVal val="0-#ppt_h/2"/>
                                          </p:val>
                                        </p:tav>
                                        <p:tav tm="100000">
                                          <p:val>
                                            <p:strVal val="#ppt_y"/>
                                          </p:val>
                                        </p:tav>
                                      </p:tavLst>
                                    </p:anim>
                                  </p:childTnLst>
                                </p:cTn>
                              </p:par>
                              <p:par>
                                <p:cTn id="42" presetID="2" presetClass="entr" presetSubtype="1" decel="100000" fill="hold" grpId="0" nodeType="withEffect">
                                  <p:stCondLst>
                                    <p:cond delay="12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1000" fill="hold"/>
                                        <p:tgtEl>
                                          <p:spTgt spid="29"/>
                                        </p:tgtEl>
                                        <p:attrNameLst>
                                          <p:attrName>ppt_x</p:attrName>
                                        </p:attrNameLst>
                                      </p:cBhvr>
                                      <p:tavLst>
                                        <p:tav tm="0">
                                          <p:val>
                                            <p:strVal val="#ppt_x"/>
                                          </p:val>
                                        </p:tav>
                                        <p:tav tm="100000">
                                          <p:val>
                                            <p:strVal val="#ppt_x"/>
                                          </p:val>
                                        </p:tav>
                                      </p:tavLst>
                                    </p:anim>
                                    <p:anim calcmode="lin" valueType="num">
                                      <p:cBhvr additive="base">
                                        <p:cTn id="45" dur="1000" fill="hold"/>
                                        <p:tgtEl>
                                          <p:spTgt spid="29"/>
                                        </p:tgtEl>
                                        <p:attrNameLst>
                                          <p:attrName>ppt_y</p:attrName>
                                        </p:attrNameLst>
                                      </p:cBhvr>
                                      <p:tavLst>
                                        <p:tav tm="0">
                                          <p:val>
                                            <p:strVal val="0-#ppt_h/2"/>
                                          </p:val>
                                        </p:tav>
                                        <p:tav tm="100000">
                                          <p:val>
                                            <p:strVal val="#ppt_y"/>
                                          </p:val>
                                        </p:tav>
                                      </p:tavLst>
                                    </p:anim>
                                  </p:childTnLst>
                                </p:cTn>
                              </p:par>
                              <p:par>
                                <p:cTn id="46" presetID="2" presetClass="entr" presetSubtype="1" decel="100000" fill="hold" grpId="0" nodeType="withEffect">
                                  <p:stCondLst>
                                    <p:cond delay="120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1000" fill="hold"/>
                                        <p:tgtEl>
                                          <p:spTgt spid="31"/>
                                        </p:tgtEl>
                                        <p:attrNameLst>
                                          <p:attrName>ppt_x</p:attrName>
                                        </p:attrNameLst>
                                      </p:cBhvr>
                                      <p:tavLst>
                                        <p:tav tm="0">
                                          <p:val>
                                            <p:strVal val="#ppt_x"/>
                                          </p:val>
                                        </p:tav>
                                        <p:tav tm="100000">
                                          <p:val>
                                            <p:strVal val="#ppt_x"/>
                                          </p:val>
                                        </p:tav>
                                      </p:tavLst>
                                    </p:anim>
                                    <p:anim calcmode="lin" valueType="num">
                                      <p:cBhvr additive="base">
                                        <p:cTn id="49" dur="1000" fill="hold"/>
                                        <p:tgtEl>
                                          <p:spTgt spid="31"/>
                                        </p:tgtEl>
                                        <p:attrNameLst>
                                          <p:attrName>ppt_y</p:attrName>
                                        </p:attrNameLst>
                                      </p:cBhvr>
                                      <p:tavLst>
                                        <p:tav tm="0">
                                          <p:val>
                                            <p:strVal val="0-#ppt_h/2"/>
                                          </p:val>
                                        </p:tav>
                                        <p:tav tm="100000">
                                          <p:val>
                                            <p:strVal val="#ppt_y"/>
                                          </p:val>
                                        </p:tav>
                                      </p:tavLst>
                                    </p:anim>
                                  </p:childTnLst>
                                </p:cTn>
                              </p:par>
                              <p:par>
                                <p:cTn id="50" presetID="2" presetClass="entr" presetSubtype="1" decel="100000" fill="hold" grpId="0" nodeType="withEffect">
                                  <p:stCondLst>
                                    <p:cond delay="120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1000" fill="hold"/>
                                        <p:tgtEl>
                                          <p:spTgt spid="26"/>
                                        </p:tgtEl>
                                        <p:attrNameLst>
                                          <p:attrName>ppt_x</p:attrName>
                                        </p:attrNameLst>
                                      </p:cBhvr>
                                      <p:tavLst>
                                        <p:tav tm="0">
                                          <p:val>
                                            <p:strVal val="#ppt_x"/>
                                          </p:val>
                                        </p:tav>
                                        <p:tav tm="100000">
                                          <p:val>
                                            <p:strVal val="#ppt_x"/>
                                          </p:val>
                                        </p:tav>
                                      </p:tavLst>
                                    </p:anim>
                                    <p:anim calcmode="lin" valueType="num">
                                      <p:cBhvr additive="base">
                                        <p:cTn id="53" dur="1000" fill="hold"/>
                                        <p:tgtEl>
                                          <p:spTgt spid="26"/>
                                        </p:tgtEl>
                                        <p:attrNameLst>
                                          <p:attrName>ppt_y</p:attrName>
                                        </p:attrNameLst>
                                      </p:cBhvr>
                                      <p:tavLst>
                                        <p:tav tm="0">
                                          <p:val>
                                            <p:strVal val="0-#ppt_h/2"/>
                                          </p:val>
                                        </p:tav>
                                        <p:tav tm="100000">
                                          <p:val>
                                            <p:strVal val="#ppt_y"/>
                                          </p:val>
                                        </p:tav>
                                      </p:tavLst>
                                    </p:anim>
                                  </p:childTnLst>
                                </p:cTn>
                              </p:par>
                              <p:par>
                                <p:cTn id="54" presetID="2" presetClass="entr" presetSubtype="1" decel="100000" fill="hold" grpId="0" nodeType="withEffect">
                                  <p:stCondLst>
                                    <p:cond delay="120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1000" fill="hold"/>
                                        <p:tgtEl>
                                          <p:spTgt spid="30"/>
                                        </p:tgtEl>
                                        <p:attrNameLst>
                                          <p:attrName>ppt_x</p:attrName>
                                        </p:attrNameLst>
                                      </p:cBhvr>
                                      <p:tavLst>
                                        <p:tav tm="0">
                                          <p:val>
                                            <p:strVal val="#ppt_x"/>
                                          </p:val>
                                        </p:tav>
                                        <p:tav tm="100000">
                                          <p:val>
                                            <p:strVal val="#ppt_x"/>
                                          </p:val>
                                        </p:tav>
                                      </p:tavLst>
                                    </p:anim>
                                    <p:anim calcmode="lin" valueType="num">
                                      <p:cBhvr additive="base">
                                        <p:cTn id="57" dur="1000" fill="hold"/>
                                        <p:tgtEl>
                                          <p:spTgt spid="30"/>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1200"/>
                                  </p:stCondLst>
                                  <p:childTnLst>
                                    <p:set>
                                      <p:cBhvr>
                                        <p:cTn id="59" dur="1" fill="hold">
                                          <p:stCondLst>
                                            <p:cond delay="0"/>
                                          </p:stCondLst>
                                        </p:cTn>
                                        <p:tgtEl>
                                          <p:spTgt spid="21"/>
                                        </p:tgtEl>
                                        <p:attrNameLst>
                                          <p:attrName>style.visibility</p:attrName>
                                        </p:attrNameLst>
                                      </p:cBhvr>
                                      <p:to>
                                        <p:strVal val="visible"/>
                                      </p:to>
                                    </p:set>
                                    <p:anim calcmode="lin" valueType="num">
                                      <p:cBhvr additive="base">
                                        <p:cTn id="60" dur="1000" fill="hold"/>
                                        <p:tgtEl>
                                          <p:spTgt spid="21"/>
                                        </p:tgtEl>
                                        <p:attrNameLst>
                                          <p:attrName>ppt_x</p:attrName>
                                        </p:attrNameLst>
                                      </p:cBhvr>
                                      <p:tavLst>
                                        <p:tav tm="0">
                                          <p:val>
                                            <p:strVal val="#ppt_x"/>
                                          </p:val>
                                        </p:tav>
                                        <p:tav tm="100000">
                                          <p:val>
                                            <p:strVal val="#ppt_x"/>
                                          </p:val>
                                        </p:tav>
                                      </p:tavLst>
                                    </p:anim>
                                    <p:anim calcmode="lin" valueType="num">
                                      <p:cBhvr additive="base">
                                        <p:cTn id="61" dur="1000" fill="hold"/>
                                        <p:tgtEl>
                                          <p:spTgt spid="21"/>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1200"/>
                                  </p:stCondLst>
                                  <p:childTnLst>
                                    <p:set>
                                      <p:cBhvr>
                                        <p:cTn id="63" dur="1" fill="hold">
                                          <p:stCondLst>
                                            <p:cond delay="0"/>
                                          </p:stCondLst>
                                        </p:cTn>
                                        <p:tgtEl>
                                          <p:spTgt spid="23"/>
                                        </p:tgtEl>
                                        <p:attrNameLst>
                                          <p:attrName>style.visibility</p:attrName>
                                        </p:attrNameLst>
                                      </p:cBhvr>
                                      <p:to>
                                        <p:strVal val="visible"/>
                                      </p:to>
                                    </p:set>
                                    <p:anim calcmode="lin" valueType="num">
                                      <p:cBhvr additive="base">
                                        <p:cTn id="64" dur="1000" fill="hold"/>
                                        <p:tgtEl>
                                          <p:spTgt spid="23"/>
                                        </p:tgtEl>
                                        <p:attrNameLst>
                                          <p:attrName>ppt_x</p:attrName>
                                        </p:attrNameLst>
                                      </p:cBhvr>
                                      <p:tavLst>
                                        <p:tav tm="0">
                                          <p:val>
                                            <p:strVal val="#ppt_x"/>
                                          </p:val>
                                        </p:tav>
                                        <p:tav tm="100000">
                                          <p:val>
                                            <p:strVal val="#ppt_x"/>
                                          </p:val>
                                        </p:tav>
                                      </p:tavLst>
                                    </p:anim>
                                    <p:anim calcmode="lin" valueType="num">
                                      <p:cBhvr additive="base">
                                        <p:cTn id="65" dur="1000" fill="hold"/>
                                        <p:tgtEl>
                                          <p:spTgt spid="2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0" nodeType="withEffect">
                                  <p:stCondLst>
                                    <p:cond delay="1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1000" fill="hold"/>
                                        <p:tgtEl>
                                          <p:spTgt spid="15"/>
                                        </p:tgtEl>
                                        <p:attrNameLst>
                                          <p:attrName>ppt_x</p:attrName>
                                        </p:attrNameLst>
                                      </p:cBhvr>
                                      <p:tavLst>
                                        <p:tav tm="0">
                                          <p:val>
                                            <p:strVal val="#ppt_x"/>
                                          </p:val>
                                        </p:tav>
                                        <p:tav tm="100000">
                                          <p:val>
                                            <p:strVal val="#ppt_x"/>
                                          </p:val>
                                        </p:tav>
                                      </p:tavLst>
                                    </p:anim>
                                    <p:anim calcmode="lin" valueType="num">
                                      <p:cBhvr additive="base">
                                        <p:cTn id="69" dur="1000" fill="hold"/>
                                        <p:tgtEl>
                                          <p:spTgt spid="15"/>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120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1000" fill="hold"/>
                                        <p:tgtEl>
                                          <p:spTgt spid="28"/>
                                        </p:tgtEl>
                                        <p:attrNameLst>
                                          <p:attrName>ppt_x</p:attrName>
                                        </p:attrNameLst>
                                      </p:cBhvr>
                                      <p:tavLst>
                                        <p:tav tm="0">
                                          <p:val>
                                            <p:strVal val="#ppt_x"/>
                                          </p:val>
                                        </p:tav>
                                        <p:tav tm="100000">
                                          <p:val>
                                            <p:strVal val="#ppt_x"/>
                                          </p:val>
                                        </p:tav>
                                      </p:tavLst>
                                    </p:anim>
                                    <p:anim calcmode="lin" valueType="num">
                                      <p:cBhvr additive="base">
                                        <p:cTn id="73" dur="1000" fill="hold"/>
                                        <p:tgtEl>
                                          <p:spTgt spid="28"/>
                                        </p:tgtEl>
                                        <p:attrNameLst>
                                          <p:attrName>ppt_y</p:attrName>
                                        </p:attrNameLst>
                                      </p:cBhvr>
                                      <p:tavLst>
                                        <p:tav tm="0">
                                          <p:val>
                                            <p:strVal val="0-#ppt_h/2"/>
                                          </p:val>
                                        </p:tav>
                                        <p:tav tm="100000">
                                          <p:val>
                                            <p:strVal val="#ppt_y"/>
                                          </p:val>
                                        </p:tav>
                                      </p:tavLst>
                                    </p:anim>
                                  </p:childTnLst>
                                </p:cTn>
                              </p:par>
                              <p:par>
                                <p:cTn id="74" presetID="2" presetClass="entr" presetSubtype="1" decel="100000" fill="hold" grpId="0" nodeType="withEffect">
                                  <p:stCondLst>
                                    <p:cond delay="1200"/>
                                  </p:stCondLst>
                                  <p:childTnLst>
                                    <p:set>
                                      <p:cBhvr>
                                        <p:cTn id="75" dur="1" fill="hold">
                                          <p:stCondLst>
                                            <p:cond delay="0"/>
                                          </p:stCondLst>
                                        </p:cTn>
                                        <p:tgtEl>
                                          <p:spTgt spid="14"/>
                                        </p:tgtEl>
                                        <p:attrNameLst>
                                          <p:attrName>style.visibility</p:attrName>
                                        </p:attrNameLst>
                                      </p:cBhvr>
                                      <p:to>
                                        <p:strVal val="visible"/>
                                      </p:to>
                                    </p:set>
                                    <p:anim calcmode="lin" valueType="num">
                                      <p:cBhvr additive="base">
                                        <p:cTn id="76" dur="1000" fill="hold"/>
                                        <p:tgtEl>
                                          <p:spTgt spid="14"/>
                                        </p:tgtEl>
                                        <p:attrNameLst>
                                          <p:attrName>ppt_x</p:attrName>
                                        </p:attrNameLst>
                                      </p:cBhvr>
                                      <p:tavLst>
                                        <p:tav tm="0">
                                          <p:val>
                                            <p:strVal val="#ppt_x"/>
                                          </p:val>
                                        </p:tav>
                                        <p:tav tm="100000">
                                          <p:val>
                                            <p:strVal val="#ppt_x"/>
                                          </p:val>
                                        </p:tav>
                                      </p:tavLst>
                                    </p:anim>
                                    <p:anim calcmode="lin" valueType="num">
                                      <p:cBhvr additive="base">
                                        <p:cTn id="77" dur="1000" fill="hold"/>
                                        <p:tgtEl>
                                          <p:spTgt spid="14"/>
                                        </p:tgtEl>
                                        <p:attrNameLst>
                                          <p:attrName>ppt_y</p:attrName>
                                        </p:attrNameLst>
                                      </p:cBhvr>
                                      <p:tavLst>
                                        <p:tav tm="0">
                                          <p:val>
                                            <p:strVal val="0-#ppt_h/2"/>
                                          </p:val>
                                        </p:tav>
                                        <p:tav tm="100000">
                                          <p:val>
                                            <p:strVal val="#ppt_y"/>
                                          </p:val>
                                        </p:tav>
                                      </p:tavLst>
                                    </p:anim>
                                  </p:childTnLst>
                                </p:cTn>
                              </p:par>
                              <p:par>
                                <p:cTn id="78" presetID="2" presetClass="entr" presetSubtype="1" decel="100000" fill="hold" grpId="0" nodeType="withEffect">
                                  <p:stCondLst>
                                    <p:cond delay="1200"/>
                                  </p:stCondLst>
                                  <p:childTnLst>
                                    <p:set>
                                      <p:cBhvr>
                                        <p:cTn id="79" dur="1" fill="hold">
                                          <p:stCondLst>
                                            <p:cond delay="0"/>
                                          </p:stCondLst>
                                        </p:cTn>
                                        <p:tgtEl>
                                          <p:spTgt spid="24"/>
                                        </p:tgtEl>
                                        <p:attrNameLst>
                                          <p:attrName>style.visibility</p:attrName>
                                        </p:attrNameLst>
                                      </p:cBhvr>
                                      <p:to>
                                        <p:strVal val="visible"/>
                                      </p:to>
                                    </p:set>
                                    <p:anim calcmode="lin" valueType="num">
                                      <p:cBhvr additive="base">
                                        <p:cTn id="80" dur="1000" fill="hold"/>
                                        <p:tgtEl>
                                          <p:spTgt spid="24"/>
                                        </p:tgtEl>
                                        <p:attrNameLst>
                                          <p:attrName>ppt_x</p:attrName>
                                        </p:attrNameLst>
                                      </p:cBhvr>
                                      <p:tavLst>
                                        <p:tav tm="0">
                                          <p:val>
                                            <p:strVal val="#ppt_x"/>
                                          </p:val>
                                        </p:tav>
                                        <p:tav tm="100000">
                                          <p:val>
                                            <p:strVal val="#ppt_x"/>
                                          </p:val>
                                        </p:tav>
                                      </p:tavLst>
                                    </p:anim>
                                    <p:anim calcmode="lin" valueType="num">
                                      <p:cBhvr additive="base">
                                        <p:cTn id="81" dur="1000" fill="hold"/>
                                        <p:tgtEl>
                                          <p:spTgt spid="24"/>
                                        </p:tgtEl>
                                        <p:attrNameLst>
                                          <p:attrName>ppt_y</p:attrName>
                                        </p:attrNameLst>
                                      </p:cBhvr>
                                      <p:tavLst>
                                        <p:tav tm="0">
                                          <p:val>
                                            <p:strVal val="0-#ppt_h/2"/>
                                          </p:val>
                                        </p:tav>
                                        <p:tav tm="100000">
                                          <p:val>
                                            <p:strVal val="#ppt_y"/>
                                          </p:val>
                                        </p:tav>
                                      </p:tavLst>
                                    </p:anim>
                                  </p:childTnLst>
                                </p:cTn>
                              </p:par>
                              <p:par>
                                <p:cTn id="82" presetID="10" presetClass="entr" presetSubtype="0" fill="hold" grpId="0" nodeType="withEffect">
                                  <p:stCondLst>
                                    <p:cond delay="2500"/>
                                  </p:stCondLst>
                                  <p:childTnLst>
                                    <p:set>
                                      <p:cBhvr>
                                        <p:cTn id="83" dur="1" fill="hold">
                                          <p:stCondLst>
                                            <p:cond delay="0"/>
                                          </p:stCondLst>
                                        </p:cTn>
                                        <p:tgtEl>
                                          <p:spTgt spid="8"/>
                                        </p:tgtEl>
                                        <p:attrNameLst>
                                          <p:attrName>style.visibility</p:attrName>
                                        </p:attrNameLst>
                                      </p:cBhvr>
                                      <p:to>
                                        <p:strVal val="visible"/>
                                      </p:to>
                                    </p:set>
                                    <p:animEffect transition="in" filter="fade">
                                      <p:cBhvr>
                                        <p:cTn id="84" dur="500"/>
                                        <p:tgtEl>
                                          <p:spTgt spid="8"/>
                                        </p:tgtEl>
                                      </p:cBhvr>
                                    </p:animEffect>
                                  </p:childTnLst>
                                </p:cTn>
                              </p:par>
                              <p:par>
                                <p:cTn id="85" presetID="10" presetClass="entr" presetSubtype="0" fill="hold" nodeType="withEffect">
                                  <p:stCondLst>
                                    <p:cond delay="250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childTnLst>
                                </p:cTn>
                              </p:par>
                              <p:par>
                                <p:cTn id="88" presetID="10" presetClass="entr" presetSubtype="0" fill="hold" nodeType="withEffect">
                                  <p:stCondLst>
                                    <p:cond delay="250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par>
                                <p:cTn id="91" presetID="10" presetClass="entr" presetSubtype="0" fill="hold" nodeType="withEffect">
                                  <p:stCondLst>
                                    <p:cond delay="250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500"/>
                                        <p:tgtEl>
                                          <p:spTgt spid="3"/>
                                        </p:tgtEl>
                                      </p:cBhvr>
                                    </p:animEffect>
                                  </p:childTnLst>
                                </p:cTn>
                              </p:par>
                              <p:par>
                                <p:cTn id="94" presetID="10" presetClass="entr" presetSubtype="0" fill="hold" nodeType="withEffect">
                                  <p:stCondLst>
                                    <p:cond delay="250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500"/>
                                        <p:tgtEl>
                                          <p:spTgt spid="4"/>
                                        </p:tgtEl>
                                      </p:cBhvr>
                                    </p:animEffect>
                                  </p:childTnLst>
                                </p:cTn>
                              </p:par>
                              <p:par>
                                <p:cTn id="97" presetID="10" presetClass="entr" presetSubtype="0" fill="hold" grpId="0" nodeType="withEffect">
                                  <p:stCondLst>
                                    <p:cond delay="250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10" presetClass="entr" presetSubtype="0" fill="hold" grpId="0" nodeType="withEffect">
                                  <p:stCondLst>
                                    <p:cond delay="2500"/>
                                  </p:stCondLst>
                                  <p:childTnLst>
                                    <p:set>
                                      <p:cBhvr>
                                        <p:cTn id="101" dur="1" fill="hold">
                                          <p:stCondLst>
                                            <p:cond delay="0"/>
                                          </p:stCondLst>
                                        </p:cTn>
                                        <p:tgtEl>
                                          <p:spTgt spid="13"/>
                                        </p:tgtEl>
                                        <p:attrNameLst>
                                          <p:attrName>style.visibility</p:attrName>
                                        </p:attrNameLst>
                                      </p:cBhvr>
                                      <p:to>
                                        <p:strVal val="visible"/>
                                      </p:to>
                                    </p:set>
                                    <p:animEffect transition="in" filter="fade">
                                      <p:cBhvr>
                                        <p:cTn id="102" dur="500"/>
                                        <p:tgtEl>
                                          <p:spTgt spid="13"/>
                                        </p:tgtEl>
                                      </p:cBhvr>
                                    </p:animEffect>
                                  </p:childTnLst>
                                </p:cTn>
                              </p:par>
                              <p:par>
                                <p:cTn id="103" presetID="10" presetClass="entr" presetSubtype="0" fill="hold" nodeType="withEffect">
                                  <p:stCondLst>
                                    <p:cond delay="2500"/>
                                  </p:stCondLst>
                                  <p:childTnLst>
                                    <p:set>
                                      <p:cBhvr>
                                        <p:cTn id="104" dur="1" fill="hold">
                                          <p:stCondLst>
                                            <p:cond delay="0"/>
                                          </p:stCondLst>
                                        </p:cTn>
                                        <p:tgtEl>
                                          <p:spTgt spid="39"/>
                                        </p:tgtEl>
                                        <p:attrNameLst>
                                          <p:attrName>style.visibility</p:attrName>
                                        </p:attrNameLst>
                                      </p:cBhvr>
                                      <p:to>
                                        <p:strVal val="visible"/>
                                      </p:to>
                                    </p:set>
                                    <p:animEffect transition="in" filter="fade">
                                      <p:cBhvr>
                                        <p:cTn id="10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6"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7205490" y="1419757"/>
            <a:ext cx="2899091" cy="646331"/>
          </a:xfrm>
          <a:prstGeom prst="rect">
            <a:avLst/>
          </a:prstGeom>
          <a:noFill/>
        </p:spPr>
        <p:txBody>
          <a:bodyPr wrap="square" rtlCol="0">
            <a:spAutoFit/>
          </a:bodyPr>
          <a:lstStyle/>
          <a:p>
            <a:r>
              <a:rPr lang="en-US" altLang="zh-CN" sz="3600" dirty="0"/>
              <a:t>5</a:t>
            </a:r>
            <a:r>
              <a:rPr lang="zh-CN" altLang="en-US" sz="3600" dirty="0"/>
              <a:t>）</a:t>
            </a:r>
            <a:endParaRPr lang="zh-CN" altLang="en-US" sz="3600" dirty="0">
              <a:latin typeface="Segoe UI Semibold" panose="020B0702040204020203" pitchFamily="34" charset="0"/>
              <a:cs typeface="Segoe UI Semibold" panose="020B0702040204020203" pitchFamily="34" charset="0"/>
            </a:endParaRPr>
          </a:p>
        </p:txBody>
      </p:sp>
      <p:sp>
        <p:nvSpPr>
          <p:cNvPr id="9" name="文本框 8"/>
          <p:cNvSpPr txBox="1"/>
          <p:nvPr/>
        </p:nvSpPr>
        <p:spPr>
          <a:xfrm>
            <a:off x="7205490" y="2207474"/>
            <a:ext cx="4175441" cy="1504194"/>
          </a:xfrm>
          <a:prstGeom prst="rect">
            <a:avLst/>
          </a:prstGeom>
          <a:noFill/>
        </p:spPr>
        <p:txBody>
          <a:bodyPr wrap="square" rtlCol="0">
            <a:spAutoFit/>
          </a:bodyPr>
          <a:lstStyle/>
          <a:p>
            <a:pPr lvl="0">
              <a:lnSpc>
                <a:spcPct val="130000"/>
              </a:lnSpc>
              <a:defRPr/>
            </a:pPr>
            <a:r>
              <a:rPr lang="zh-CN" altLang="en-US" dirty="0" smtClean="0"/>
              <a:t>用户</a:t>
            </a:r>
            <a:r>
              <a:rPr lang="en-US" altLang="zh-CN" dirty="0"/>
              <a:t>B</a:t>
            </a:r>
            <a:r>
              <a:rPr lang="zh-CN" altLang="en-US" dirty="0"/>
              <a:t>若未通过邀请链接购买</a:t>
            </a:r>
            <a:r>
              <a:rPr lang="en-US" altLang="zh-CN" dirty="0"/>
              <a:t>SBT</a:t>
            </a:r>
            <a:r>
              <a:rPr lang="zh-CN" altLang="en-US" dirty="0"/>
              <a:t>，则</a:t>
            </a:r>
            <a:r>
              <a:rPr lang="en-US" altLang="zh-CN" dirty="0"/>
              <a:t>B</a:t>
            </a:r>
            <a:r>
              <a:rPr lang="zh-CN" altLang="en-US" dirty="0"/>
              <a:t>交易总额的</a:t>
            </a:r>
            <a:r>
              <a:rPr lang="en-US" altLang="zh-CN" dirty="0"/>
              <a:t>80</a:t>
            </a:r>
            <a:r>
              <a:rPr lang="zh-CN" altLang="en-US" dirty="0"/>
              <a:t>％用于实际交易，</a:t>
            </a:r>
            <a:r>
              <a:rPr lang="en-US" altLang="zh-CN" dirty="0"/>
              <a:t>1</a:t>
            </a:r>
            <a:r>
              <a:rPr lang="zh-CN" altLang="en-US" dirty="0"/>
              <a:t>％流向团队，</a:t>
            </a:r>
            <a:r>
              <a:rPr lang="en-US" altLang="zh-CN" dirty="0"/>
              <a:t>19</a:t>
            </a:r>
            <a:r>
              <a:rPr lang="zh-CN" altLang="en-US" dirty="0"/>
              <a:t>％用于分给当前</a:t>
            </a:r>
            <a:r>
              <a:rPr lang="en-US" altLang="zh-CN" dirty="0"/>
              <a:t>SBT</a:t>
            </a:r>
            <a:r>
              <a:rPr lang="zh-CN" altLang="en-US" dirty="0"/>
              <a:t>的所有持有者。</a:t>
            </a:r>
            <a:endParaRPr lang="zh-CN" altLang="en-US" dirty="0">
              <a:solidFill>
                <a:prstClr val="black">
                  <a:lumMod val="65000"/>
                  <a:lumOff val="35000"/>
                </a:prstClr>
              </a:solidFill>
              <a:latin typeface="Segoe UI Light" panose="020B0502040204020203" pitchFamily="34" charset="0"/>
              <a:ea typeface="等线" panose="02010600030101010101" pitchFamily="2" charset="-122"/>
              <a:cs typeface="Segoe UI Light" panose="020B0502040204020203" pitchFamily="34" charset="0"/>
            </a:endParaRPr>
          </a:p>
        </p:txBody>
      </p:sp>
      <p:graphicFrame>
        <p:nvGraphicFramePr>
          <p:cNvPr id="13" name="图表 12"/>
          <p:cNvGraphicFramePr/>
          <p:nvPr>
            <p:extLst>
              <p:ext uri="{D42A27DB-BD31-4B8C-83A1-F6EECF244321}">
                <p14:modId xmlns:p14="http://schemas.microsoft.com/office/powerpoint/2010/main" val="1630518395"/>
              </p:ext>
            </p:extLst>
          </p:nvPr>
        </p:nvGraphicFramePr>
        <p:xfrm>
          <a:off x="-200011" y="1105110"/>
          <a:ext cx="7034444" cy="4689629"/>
        </p:xfrm>
        <a:graphic>
          <a:graphicData uri="http://schemas.openxmlformats.org/drawingml/2006/chart">
            <c:chart xmlns:c="http://schemas.openxmlformats.org/drawingml/2006/chart" xmlns:r="http://schemas.openxmlformats.org/officeDocument/2006/relationships" r:id="rId2"/>
          </a:graphicData>
        </a:graphic>
      </p:graphicFrame>
      <p:grpSp>
        <p:nvGrpSpPr>
          <p:cNvPr id="11" name="组合 10"/>
          <p:cNvGrpSpPr/>
          <p:nvPr/>
        </p:nvGrpSpPr>
        <p:grpSpPr>
          <a:xfrm>
            <a:off x="613976" y="1"/>
            <a:ext cx="45719" cy="746760"/>
            <a:chOff x="613976" y="1"/>
            <a:chExt cx="45719" cy="746760"/>
          </a:xfrm>
        </p:grpSpPr>
        <p:cxnSp>
          <p:nvCxnSpPr>
            <p:cNvPr id="12" name="直接连接符 11"/>
            <p:cNvCxnSpPr/>
            <p:nvPr/>
          </p:nvCxnSpPr>
          <p:spPr>
            <a:xfrm rot="16200000" flipH="1">
              <a:off x="274886" y="361951"/>
              <a:ext cx="723900"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rot="16200000">
              <a:off x="613976" y="701042"/>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ppt_x"/>
                                          </p:val>
                                        </p:tav>
                                        <p:tav tm="100000">
                                          <p:val>
                                            <p:strVal val="#ppt_x"/>
                                          </p:val>
                                        </p:tav>
                                      </p:tavLst>
                                    </p:anim>
                                    <p:anim calcmode="lin" valueType="num">
                                      <p:cBhvr additive="base">
                                        <p:cTn id="8" dur="750" fill="hold"/>
                                        <p:tgtEl>
                                          <p:spTgt spid="11"/>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fade">
                                      <p:cBhvr>
                                        <p:cTn id="11" dur="500"/>
                                        <p:tgtEl>
                                          <p:spTgt spid="13">
                                            <p:graphicEl>
                                              <a:chart seriesIdx="-3" categoryIdx="-3" bldStep="gridLegend"/>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graphicEl>
                                              <a:chart seriesIdx="-4" categoryIdx="0" bldStep="category"/>
                                            </p:graphicEl>
                                          </p:spTgt>
                                        </p:tgtEl>
                                        <p:attrNameLst>
                                          <p:attrName>style.visibility</p:attrName>
                                        </p:attrNameLst>
                                      </p:cBhvr>
                                      <p:to>
                                        <p:strVal val="visible"/>
                                      </p:to>
                                    </p:set>
                                    <p:animEffect transition="in" filter="fade">
                                      <p:cBhvr>
                                        <p:cTn id="15" dur="500"/>
                                        <p:tgtEl>
                                          <p:spTgt spid="13">
                                            <p:graphicEl>
                                              <a:chart seriesIdx="-4" categoryIdx="0" bldStep="category"/>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graphicEl>
                                              <a:chart seriesIdx="-4" categoryIdx="1" bldStep="category"/>
                                            </p:graphicEl>
                                          </p:spTgt>
                                        </p:tgtEl>
                                        <p:attrNameLst>
                                          <p:attrName>style.visibility</p:attrName>
                                        </p:attrNameLst>
                                      </p:cBhvr>
                                      <p:to>
                                        <p:strVal val="visible"/>
                                      </p:to>
                                    </p:set>
                                    <p:animEffect transition="in" filter="fade">
                                      <p:cBhvr>
                                        <p:cTn id="19" dur="500"/>
                                        <p:tgtEl>
                                          <p:spTgt spid="13">
                                            <p:graphicEl>
                                              <a:chart seriesIdx="-4" categoryIdx="1" bldStep="category"/>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3">
                                            <p:graphicEl>
                                              <a:chart seriesIdx="-4" categoryIdx="2" bldStep="category"/>
                                            </p:graphicEl>
                                          </p:spTgt>
                                        </p:tgtEl>
                                        <p:attrNameLst>
                                          <p:attrName>style.visibility</p:attrName>
                                        </p:attrNameLst>
                                      </p:cBhvr>
                                      <p:to>
                                        <p:strVal val="visible"/>
                                      </p:to>
                                    </p:set>
                                    <p:animEffect transition="in" filter="fade">
                                      <p:cBhvr>
                                        <p:cTn id="23" dur="500"/>
                                        <p:tgtEl>
                                          <p:spTgt spid="13">
                                            <p:graphicEl>
                                              <a:chart seriesIdx="-4" categoryIdx="2" bldStep="category"/>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50" presetClass="entr" presetSubtype="0" decel="10000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strVal val="#ppt_w+.3"/>
                                          </p:val>
                                        </p:tav>
                                        <p:tav tm="100000">
                                          <p:val>
                                            <p:strVal val="#ppt_w"/>
                                          </p:val>
                                        </p:tav>
                                      </p:tavLst>
                                    </p:anim>
                                    <p:anim calcmode="lin" valueType="num">
                                      <p:cBhvr>
                                        <p:cTn id="29" dur="1000" fill="hold"/>
                                        <p:tgtEl>
                                          <p:spTgt spid="7"/>
                                        </p:tgtEl>
                                        <p:attrNameLst>
                                          <p:attrName>ppt_h</p:attrName>
                                        </p:attrNameLst>
                                      </p:cBhvr>
                                      <p:tavLst>
                                        <p:tav tm="0">
                                          <p:val>
                                            <p:strVal val="#ppt_h"/>
                                          </p:val>
                                        </p:tav>
                                        <p:tav tm="100000">
                                          <p:val>
                                            <p:strVal val="#ppt_h"/>
                                          </p:val>
                                        </p:tav>
                                      </p:tavLst>
                                    </p:anim>
                                    <p:animEffect transition="in" filter="fade">
                                      <p:cBhvr>
                                        <p:cTn id="30" dur="1000"/>
                                        <p:tgtEl>
                                          <p:spTgt spid="7"/>
                                        </p:tgtEl>
                                      </p:cBhvr>
                                    </p:animEffect>
                                  </p:childTnLst>
                                </p:cTn>
                              </p:par>
                              <p:par>
                                <p:cTn id="31" presetID="53" presetClass="entr" presetSubtype="16" fill="hold" grpId="0" nodeType="withEffect">
                                  <p:stCondLst>
                                    <p:cond delay="1000"/>
                                  </p:stCondLst>
                                  <p:iterate type="wd">
                                    <p:tmPct val="6000"/>
                                  </p:iterate>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Graphic spid="13" grpId="0" uiExpand="1">
        <p:bldSub>
          <a:bldChart bld="category"/>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a:off x="5865091" y="886691"/>
            <a:ext cx="5837383" cy="5061527"/>
          </a:xfrm>
          <a:prstGeom prst="hexagon">
            <a:avLst>
              <a:gd name="adj" fmla="val 28651"/>
              <a:gd name="vf" fmla="val 115470"/>
            </a:avLst>
          </a:prstGeom>
          <a:solidFill>
            <a:srgbClr val="DDDEE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807710" y="1669439"/>
            <a:ext cx="3949394" cy="646331"/>
          </a:xfrm>
          <a:prstGeom prst="rect">
            <a:avLst/>
          </a:prstGeom>
          <a:noFill/>
        </p:spPr>
        <p:txBody>
          <a:bodyPr wrap="square" rtlCol="0">
            <a:spAutoFit/>
          </a:bodyPr>
          <a:lstStyle/>
          <a:p>
            <a:r>
              <a:rPr lang="zh-CN" altLang="en-US" sz="3600" dirty="0">
                <a:latin typeface="DengXian" charset="-122"/>
                <a:ea typeface="DengXian" charset="-122"/>
                <a:cs typeface="DengXian" charset="-122"/>
              </a:rPr>
              <a:t>用户收益</a:t>
            </a:r>
          </a:p>
        </p:txBody>
      </p:sp>
      <p:sp>
        <p:nvSpPr>
          <p:cNvPr id="7" name="文本框 6"/>
          <p:cNvSpPr txBox="1"/>
          <p:nvPr/>
        </p:nvSpPr>
        <p:spPr>
          <a:xfrm>
            <a:off x="6888825" y="2510936"/>
            <a:ext cx="3789914" cy="2246769"/>
          </a:xfrm>
          <a:prstGeom prst="rect">
            <a:avLst/>
          </a:prstGeom>
          <a:noFill/>
        </p:spPr>
        <p:txBody>
          <a:bodyPr wrap="square" rtlCol="0">
            <a:spAutoFit/>
          </a:bodyPr>
          <a:lstStyle/>
          <a:p>
            <a:r>
              <a:rPr lang="zh-CN" altLang="en-US" sz="1400" dirty="0"/>
              <a:t>（</a:t>
            </a:r>
            <a:r>
              <a:rPr lang="en-US" altLang="zh-CN" sz="1400" dirty="0"/>
              <a:t>1</a:t>
            </a:r>
            <a:r>
              <a:rPr lang="zh-CN" altLang="en-US" sz="1400" dirty="0"/>
              <a:t>）交易分红，即通过持有</a:t>
            </a:r>
            <a:r>
              <a:rPr lang="en-US" altLang="zh-CN" sz="1400" dirty="0"/>
              <a:t>SBT</a:t>
            </a:r>
            <a:r>
              <a:rPr lang="zh-CN" altLang="en-US" sz="1400" dirty="0"/>
              <a:t>获得他人买卖交易费用时的分红</a:t>
            </a:r>
            <a:r>
              <a:rPr lang="zh-CN" altLang="en-US" sz="1400" dirty="0" smtClean="0"/>
              <a:t>。</a:t>
            </a:r>
            <a:endParaRPr lang="en-US" altLang="zh-CN" sz="1400" dirty="0" smtClean="0"/>
          </a:p>
          <a:p>
            <a:endParaRPr lang="zh-CN" altLang="en-US" sz="1400" dirty="0"/>
          </a:p>
          <a:p>
            <a:r>
              <a:rPr lang="zh-CN" altLang="en-US" sz="1400" dirty="0"/>
              <a:t>（</a:t>
            </a:r>
            <a:r>
              <a:rPr lang="en-US" altLang="zh-CN" sz="1400" dirty="0"/>
              <a:t>2</a:t>
            </a:r>
            <a:r>
              <a:rPr lang="zh-CN" altLang="en-US" sz="1400" dirty="0"/>
              <a:t>）邀请分红，即通过邀请他人获得直接奖励（</a:t>
            </a:r>
            <a:r>
              <a:rPr lang="en-US" altLang="zh-CN" sz="1400" dirty="0"/>
              <a:t>4</a:t>
            </a:r>
            <a:r>
              <a:rPr lang="zh-CN" altLang="en-US" sz="1400" dirty="0"/>
              <a:t>％）或间接奖励（</a:t>
            </a:r>
            <a:r>
              <a:rPr lang="en-US" altLang="zh-CN" sz="1400" dirty="0"/>
              <a:t>1</a:t>
            </a:r>
            <a:r>
              <a:rPr lang="zh-CN" altLang="en-US" sz="1400" dirty="0"/>
              <a:t>％）</a:t>
            </a:r>
            <a:r>
              <a:rPr lang="zh-CN" altLang="en-US" sz="1400" dirty="0" smtClean="0"/>
              <a:t>。</a:t>
            </a:r>
            <a:endParaRPr lang="en-US" altLang="zh-CN" sz="1400" dirty="0" smtClean="0"/>
          </a:p>
          <a:p>
            <a:endParaRPr lang="zh-CN" altLang="en-US" sz="1400" dirty="0"/>
          </a:p>
          <a:p>
            <a:r>
              <a:rPr lang="zh-CN" altLang="en-US" sz="1400" dirty="0"/>
              <a:t>（</a:t>
            </a:r>
            <a:r>
              <a:rPr lang="en-US" altLang="zh-CN" sz="1400" dirty="0"/>
              <a:t>3</a:t>
            </a:r>
            <a:r>
              <a:rPr lang="zh-CN" altLang="en-US" sz="1400" dirty="0"/>
              <a:t>）生态分红，即在</a:t>
            </a:r>
            <a:r>
              <a:rPr lang="en-US" altLang="zh-CN" sz="1400" dirty="0" err="1"/>
              <a:t>SnowBall</a:t>
            </a:r>
            <a:r>
              <a:rPr lang="zh-CN" altLang="en-US" sz="1400" dirty="0"/>
              <a:t>交易所上线后，我们将陆续推出其他应用，建立生态圈，通过与</a:t>
            </a:r>
            <a:r>
              <a:rPr lang="en-US" altLang="zh-CN" sz="1400" dirty="0" err="1"/>
              <a:t>SnowBall</a:t>
            </a:r>
            <a:r>
              <a:rPr lang="zh-CN" altLang="en-US" sz="1400" dirty="0"/>
              <a:t>的良性互动，促进</a:t>
            </a:r>
            <a:r>
              <a:rPr lang="en-US" altLang="zh-CN" sz="1400" dirty="0" err="1"/>
              <a:t>SnowBall</a:t>
            </a:r>
            <a:r>
              <a:rPr lang="zh-CN" altLang="en-US" sz="1400" dirty="0"/>
              <a:t>交易平台的稳定发展。</a:t>
            </a:r>
          </a:p>
        </p:txBody>
      </p:sp>
      <p:sp>
        <p:nvSpPr>
          <p:cNvPr id="9" name="Hexagon 8"/>
          <p:cNvSpPr/>
          <p:nvPr/>
        </p:nvSpPr>
        <p:spPr>
          <a:xfrm>
            <a:off x="955676" y="1163781"/>
            <a:ext cx="2530345" cy="2194033"/>
          </a:xfrm>
          <a:prstGeom prst="hexagon">
            <a:avLst>
              <a:gd name="adj" fmla="val 28651"/>
              <a:gd name="vf" fmla="val 115470"/>
            </a:avLst>
          </a:prstGeom>
          <a:blipFill dpi="0" rotWithShape="1">
            <a:blip r:embed="rId2"/>
            <a:srcRect/>
            <a:stretch>
              <a:fillRect l="-90963" t="-51686" r="-26315" b="-49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Hexagon 9"/>
          <p:cNvSpPr/>
          <p:nvPr/>
        </p:nvSpPr>
        <p:spPr>
          <a:xfrm>
            <a:off x="2959967" y="2331983"/>
            <a:ext cx="2530345" cy="2194033"/>
          </a:xfrm>
          <a:prstGeom prst="hexagon">
            <a:avLst>
              <a:gd name="adj" fmla="val 28651"/>
              <a:gd name="vf" fmla="val 115470"/>
            </a:avLst>
          </a:prstGeom>
          <a:blipFill dpi="0" rotWithShape="1">
            <a:blip r:embed="rId3"/>
            <a:srcRect/>
            <a:stretch>
              <a:fillRect l="-50258" t="-8393" r="-36634" b="-1284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Hexagon 10"/>
          <p:cNvSpPr/>
          <p:nvPr/>
        </p:nvSpPr>
        <p:spPr>
          <a:xfrm>
            <a:off x="955675" y="3497974"/>
            <a:ext cx="2530345" cy="2194033"/>
          </a:xfrm>
          <a:prstGeom prst="hexagon">
            <a:avLst>
              <a:gd name="adj" fmla="val 28651"/>
              <a:gd name="vf" fmla="val 115470"/>
            </a:avLst>
          </a:prstGeom>
          <a:blipFill dpi="0" rotWithShape="1">
            <a:blip r:embed="rId4"/>
            <a:srcRect/>
            <a:stretch>
              <a:fillRect l="-1401" t="-60325" r="-2984" b="-2025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2213390" y="963919"/>
            <a:ext cx="720437" cy="0"/>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927927" y="960582"/>
            <a:ext cx="360218" cy="535709"/>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513550" y="6188365"/>
            <a:ext cx="886595" cy="0"/>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10400145" y="5375564"/>
            <a:ext cx="498764" cy="822038"/>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9437136" y="6136320"/>
            <a:ext cx="114317" cy="114317"/>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884390" y="5339577"/>
            <a:ext cx="45770" cy="4577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273022" y="1490091"/>
            <a:ext cx="45770" cy="4577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172717" y="941340"/>
            <a:ext cx="45770" cy="4577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74355" y="1434206"/>
            <a:ext cx="1687214" cy="1687215"/>
          </a:xfrm>
          <a:prstGeom prst="ellipse">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794718" y="1781443"/>
            <a:ext cx="1062491" cy="954107"/>
          </a:xfrm>
          <a:prstGeom prst="rect">
            <a:avLst/>
          </a:prstGeom>
          <a:noFill/>
        </p:spPr>
        <p:txBody>
          <a:bodyPr wrap="square" rtlCol="0">
            <a:spAutoFit/>
          </a:bodyPr>
          <a:lstStyle/>
          <a:p>
            <a:r>
              <a:rPr lang="zh-CN" altLang="en-US" sz="2800" dirty="0" smtClean="0">
                <a:solidFill>
                  <a:schemeClr val="bg1">
                    <a:lumMod val="95000"/>
                  </a:schemeClr>
                </a:solidFill>
                <a:ea typeface="+mj-ea"/>
                <a:cs typeface="Calibri" panose="020F0502020204030204" pitchFamily="34" charset="0"/>
              </a:rPr>
              <a:t>交易分红</a:t>
            </a:r>
            <a:endParaRPr lang="zh-CN" altLang="en-US" sz="2800" dirty="0">
              <a:solidFill>
                <a:schemeClr val="bg1">
                  <a:lumMod val="95000"/>
                </a:schemeClr>
              </a:solidFill>
              <a:ea typeface="+mj-ea"/>
              <a:cs typeface="Calibri" panose="020F0502020204030204" pitchFamily="34" charset="0"/>
            </a:endParaRPr>
          </a:p>
        </p:txBody>
      </p:sp>
      <p:sp>
        <p:nvSpPr>
          <p:cNvPr id="22" name="椭圆 21"/>
          <p:cNvSpPr/>
          <p:nvPr/>
        </p:nvSpPr>
        <p:spPr>
          <a:xfrm>
            <a:off x="1369783" y="3822568"/>
            <a:ext cx="1687214" cy="1687215"/>
          </a:xfrm>
          <a:prstGeom prst="ellipse">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790146" y="4169805"/>
            <a:ext cx="1062491" cy="954107"/>
          </a:xfrm>
          <a:prstGeom prst="rect">
            <a:avLst/>
          </a:prstGeom>
          <a:noFill/>
        </p:spPr>
        <p:txBody>
          <a:bodyPr wrap="square" rtlCol="0">
            <a:spAutoFit/>
          </a:bodyPr>
          <a:lstStyle/>
          <a:p>
            <a:r>
              <a:rPr lang="zh-CN" altLang="en-US" sz="2800" dirty="0" smtClean="0">
                <a:solidFill>
                  <a:schemeClr val="bg1">
                    <a:lumMod val="95000"/>
                  </a:schemeClr>
                </a:solidFill>
                <a:ea typeface="+mj-ea"/>
                <a:cs typeface="Calibri" panose="020F0502020204030204" pitchFamily="34" charset="0"/>
              </a:rPr>
              <a:t>生态分红</a:t>
            </a:r>
            <a:endParaRPr lang="zh-CN" altLang="en-US" sz="2800" dirty="0">
              <a:solidFill>
                <a:schemeClr val="bg1">
                  <a:lumMod val="95000"/>
                </a:schemeClr>
              </a:solidFill>
              <a:ea typeface="+mj-ea"/>
              <a:cs typeface="Calibri" panose="020F0502020204030204" pitchFamily="34" charset="0"/>
            </a:endParaRPr>
          </a:p>
        </p:txBody>
      </p:sp>
      <p:sp>
        <p:nvSpPr>
          <p:cNvPr id="24" name="椭圆 23"/>
          <p:cNvSpPr/>
          <p:nvPr/>
        </p:nvSpPr>
        <p:spPr>
          <a:xfrm>
            <a:off x="3372792" y="2654366"/>
            <a:ext cx="1687214" cy="1687215"/>
          </a:xfrm>
          <a:prstGeom prst="ellipse">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3793155" y="3001603"/>
            <a:ext cx="1062491" cy="954107"/>
          </a:xfrm>
          <a:prstGeom prst="rect">
            <a:avLst/>
          </a:prstGeom>
          <a:noFill/>
        </p:spPr>
        <p:txBody>
          <a:bodyPr wrap="square" rtlCol="0">
            <a:spAutoFit/>
          </a:bodyPr>
          <a:lstStyle/>
          <a:p>
            <a:r>
              <a:rPr lang="zh-CN" altLang="en-US" sz="2800" dirty="0" smtClean="0">
                <a:solidFill>
                  <a:schemeClr val="bg1">
                    <a:lumMod val="95000"/>
                  </a:schemeClr>
                </a:solidFill>
                <a:ea typeface="+mj-ea"/>
                <a:cs typeface="Calibri" panose="020F0502020204030204" pitchFamily="34" charset="0"/>
              </a:rPr>
              <a:t>邀请分红</a:t>
            </a:r>
            <a:endParaRPr lang="zh-CN" altLang="en-US" sz="2800" dirty="0">
              <a:solidFill>
                <a:schemeClr val="bg1">
                  <a:lumMod val="95000"/>
                </a:schemeClr>
              </a:solidFill>
              <a:ea typeface="+mj-ea"/>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3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7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11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0-#ppt_h/2"/>
                                          </p:val>
                                        </p:tav>
                                        <p:tav tm="100000">
                                          <p:val>
                                            <p:strVal val="#ppt_y"/>
                                          </p:val>
                                        </p:tav>
                                      </p:tavLst>
                                    </p:anim>
                                  </p:childTnLst>
                                </p:cTn>
                              </p:par>
                              <p:par>
                                <p:cTn id="21" presetID="22" presetClass="entr" presetSubtype="2" fill="hold" nodeType="withEffect">
                                  <p:stCondLst>
                                    <p:cond delay="190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par>
                                <p:cTn id="24" presetID="22" presetClass="entr" presetSubtype="8" fill="hold" nodeType="withEffect">
                                  <p:stCondLst>
                                    <p:cond delay="220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53" presetClass="entr" presetSubtype="16" fill="hold" grpId="0" nodeType="withEffect">
                                  <p:stCondLst>
                                    <p:cond delay="240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par>
                                <p:cTn id="32" presetID="53" presetClass="entr" presetSubtype="16" fill="hold" grpId="0" nodeType="withEffect">
                                  <p:stCondLst>
                                    <p:cond delay="240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par>
                                <p:cTn id="37" presetID="22" presetClass="entr" presetSubtype="2" fill="hold" nodeType="withEffect">
                                  <p:stCondLst>
                                    <p:cond delay="150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par>
                                <p:cTn id="40" presetID="22" presetClass="entr" presetSubtype="8" fill="hold" nodeType="withEffect">
                                  <p:stCondLst>
                                    <p:cond delay="180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par>
                                <p:cTn id="43" presetID="53" presetClass="entr" presetSubtype="16" fill="hold" grpId="0" nodeType="withEffect">
                                  <p:stCondLst>
                                    <p:cond delay="200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par>
                                <p:cTn id="48" presetID="53" presetClass="entr" presetSubtype="16" fill="hold" grpId="0" nodeType="withEffect">
                                  <p:stCondLst>
                                    <p:cond delay="2000"/>
                                  </p:stCondLst>
                                  <p:childTnLst>
                                    <p:set>
                                      <p:cBhvr>
                                        <p:cTn id="49" dur="1" fill="hold">
                                          <p:stCondLst>
                                            <p:cond delay="0"/>
                                          </p:stCondLst>
                                        </p:cTn>
                                        <p:tgtEl>
                                          <p:spTgt spid="18"/>
                                        </p:tgtEl>
                                        <p:attrNameLst>
                                          <p:attrName>style.visibility</p:attrName>
                                        </p:attrNameLst>
                                      </p:cBhvr>
                                      <p:to>
                                        <p:strVal val="visible"/>
                                      </p:to>
                                    </p:set>
                                    <p:anim calcmode="lin" valueType="num">
                                      <p:cBhvr>
                                        <p:cTn id="50" dur="500" fill="hold"/>
                                        <p:tgtEl>
                                          <p:spTgt spid="18"/>
                                        </p:tgtEl>
                                        <p:attrNameLst>
                                          <p:attrName>ppt_w</p:attrName>
                                        </p:attrNameLst>
                                      </p:cBhvr>
                                      <p:tavLst>
                                        <p:tav tm="0">
                                          <p:val>
                                            <p:fltVal val="0"/>
                                          </p:val>
                                        </p:tav>
                                        <p:tav tm="100000">
                                          <p:val>
                                            <p:strVal val="#ppt_w"/>
                                          </p:val>
                                        </p:tav>
                                      </p:tavLst>
                                    </p:anim>
                                    <p:anim calcmode="lin" valueType="num">
                                      <p:cBhvr>
                                        <p:cTn id="51" dur="500" fill="hold"/>
                                        <p:tgtEl>
                                          <p:spTgt spid="18"/>
                                        </p:tgtEl>
                                        <p:attrNameLst>
                                          <p:attrName>ppt_h</p:attrName>
                                        </p:attrNameLst>
                                      </p:cBhvr>
                                      <p:tavLst>
                                        <p:tav tm="0">
                                          <p:val>
                                            <p:fltVal val="0"/>
                                          </p:val>
                                        </p:tav>
                                        <p:tav tm="100000">
                                          <p:val>
                                            <p:strVal val="#ppt_h"/>
                                          </p:val>
                                        </p:tav>
                                      </p:tavLst>
                                    </p:anim>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50" presetClass="entr" presetSubtype="0" decel="10000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p:cTn id="57" dur="1000" fill="hold"/>
                                        <p:tgtEl>
                                          <p:spTgt spid="5"/>
                                        </p:tgtEl>
                                        <p:attrNameLst>
                                          <p:attrName>ppt_w</p:attrName>
                                        </p:attrNameLst>
                                      </p:cBhvr>
                                      <p:tavLst>
                                        <p:tav tm="0">
                                          <p:val>
                                            <p:strVal val="#ppt_w+.3"/>
                                          </p:val>
                                        </p:tav>
                                        <p:tav tm="100000">
                                          <p:val>
                                            <p:strVal val="#ppt_w"/>
                                          </p:val>
                                        </p:tav>
                                      </p:tavLst>
                                    </p:anim>
                                    <p:anim calcmode="lin" valueType="num">
                                      <p:cBhvr>
                                        <p:cTn id="58" dur="1000" fill="hold"/>
                                        <p:tgtEl>
                                          <p:spTgt spid="5"/>
                                        </p:tgtEl>
                                        <p:attrNameLst>
                                          <p:attrName>ppt_h</p:attrName>
                                        </p:attrNameLst>
                                      </p:cBhvr>
                                      <p:tavLst>
                                        <p:tav tm="0">
                                          <p:val>
                                            <p:strVal val="#ppt_h"/>
                                          </p:val>
                                        </p:tav>
                                        <p:tav tm="100000">
                                          <p:val>
                                            <p:strVal val="#ppt_h"/>
                                          </p:val>
                                        </p:tav>
                                      </p:tavLst>
                                    </p:anim>
                                    <p:animEffect transition="in" filter="fade">
                                      <p:cBhvr>
                                        <p:cTn id="59" dur="1000"/>
                                        <p:tgtEl>
                                          <p:spTgt spid="5"/>
                                        </p:tgtEl>
                                      </p:cBhvr>
                                    </p:animEffect>
                                  </p:childTnLst>
                                </p:cTn>
                              </p:par>
                              <p:par>
                                <p:cTn id="60" presetID="53" presetClass="entr" presetSubtype="16" fill="hold" grpId="0" nodeType="withEffect">
                                  <p:stCondLst>
                                    <p:cond delay="1200"/>
                                  </p:stCondLst>
                                  <p:iterate type="wd">
                                    <p:tmPct val="6000"/>
                                  </p:iterate>
                                  <p:childTnLst>
                                    <p:set>
                                      <p:cBhvr>
                                        <p:cTn id="61" dur="1" fill="hold">
                                          <p:stCondLst>
                                            <p:cond delay="0"/>
                                          </p:stCondLst>
                                        </p:cTn>
                                        <p:tgtEl>
                                          <p:spTgt spid="7"/>
                                        </p:tgtEl>
                                        <p:attrNameLst>
                                          <p:attrName>style.visibility</p:attrName>
                                        </p:attrNameLst>
                                      </p:cBhvr>
                                      <p:to>
                                        <p:strVal val="visible"/>
                                      </p:to>
                                    </p:set>
                                    <p:anim calcmode="lin" valueType="num">
                                      <p:cBhvr>
                                        <p:cTn id="62" dur="500" fill="hold"/>
                                        <p:tgtEl>
                                          <p:spTgt spid="7"/>
                                        </p:tgtEl>
                                        <p:attrNameLst>
                                          <p:attrName>ppt_w</p:attrName>
                                        </p:attrNameLst>
                                      </p:cBhvr>
                                      <p:tavLst>
                                        <p:tav tm="0">
                                          <p:val>
                                            <p:fltVal val="0"/>
                                          </p:val>
                                        </p:tav>
                                        <p:tav tm="100000">
                                          <p:val>
                                            <p:strVal val="#ppt_w"/>
                                          </p:val>
                                        </p:tav>
                                      </p:tavLst>
                                    </p:anim>
                                    <p:anim calcmode="lin" valueType="num">
                                      <p:cBhvr>
                                        <p:cTn id="63" dur="500" fill="hold"/>
                                        <p:tgtEl>
                                          <p:spTgt spid="7"/>
                                        </p:tgtEl>
                                        <p:attrNameLst>
                                          <p:attrName>ppt_h</p:attrName>
                                        </p:attrNameLst>
                                      </p:cBhvr>
                                      <p:tavLst>
                                        <p:tav tm="0">
                                          <p:val>
                                            <p:fltVal val="0"/>
                                          </p:val>
                                        </p:tav>
                                        <p:tav tm="100000">
                                          <p:val>
                                            <p:strVal val="#ppt_h"/>
                                          </p:val>
                                        </p:tav>
                                      </p:tavLst>
                                    </p:anim>
                                    <p:animEffect transition="in" filter="fade">
                                      <p:cBhvr>
                                        <p:cTn id="64" dur="500"/>
                                        <p:tgtEl>
                                          <p:spTgt spid="7"/>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500" fill="hold"/>
                                        <p:tgtEl>
                                          <p:spTgt spid="17"/>
                                        </p:tgtEl>
                                        <p:attrNameLst>
                                          <p:attrName>ppt_w</p:attrName>
                                        </p:attrNameLst>
                                      </p:cBhvr>
                                      <p:tavLst>
                                        <p:tav tm="0">
                                          <p:val>
                                            <p:fltVal val="0"/>
                                          </p:val>
                                        </p:tav>
                                        <p:tav tm="100000">
                                          <p:val>
                                            <p:strVal val="#ppt_w"/>
                                          </p:val>
                                        </p:tav>
                                      </p:tavLst>
                                    </p:anim>
                                    <p:anim calcmode="lin" valueType="num">
                                      <p:cBhvr>
                                        <p:cTn id="68" dur="500" fill="hold"/>
                                        <p:tgtEl>
                                          <p:spTgt spid="17"/>
                                        </p:tgtEl>
                                        <p:attrNameLst>
                                          <p:attrName>ppt_h</p:attrName>
                                        </p:attrNameLst>
                                      </p:cBhvr>
                                      <p:tavLst>
                                        <p:tav tm="0">
                                          <p:val>
                                            <p:fltVal val="0"/>
                                          </p:val>
                                        </p:tav>
                                        <p:tav tm="100000">
                                          <p:val>
                                            <p:strVal val="#ppt_h"/>
                                          </p:val>
                                        </p:tav>
                                      </p:tavLst>
                                    </p:anim>
                                    <p:animEffect transition="in" filter="fade">
                                      <p:cBhvr>
                                        <p:cTn id="69" dur="500"/>
                                        <p:tgtEl>
                                          <p:spTgt spid="17"/>
                                        </p:tgtEl>
                                      </p:cBhvr>
                                    </p:animEffect>
                                  </p:childTnLst>
                                </p:cTn>
                              </p:par>
                              <p:par>
                                <p:cTn id="70" presetID="50" presetClass="entr" presetSubtype="0" decel="100000" fill="hold" grpId="0" nodeType="withEffect">
                                  <p:stCondLst>
                                    <p:cond delay="200"/>
                                  </p:stCondLst>
                                  <p:childTnLst>
                                    <p:set>
                                      <p:cBhvr>
                                        <p:cTn id="71" dur="1" fill="hold">
                                          <p:stCondLst>
                                            <p:cond delay="0"/>
                                          </p:stCondLst>
                                        </p:cTn>
                                        <p:tgtEl>
                                          <p:spTgt spid="21"/>
                                        </p:tgtEl>
                                        <p:attrNameLst>
                                          <p:attrName>style.visibility</p:attrName>
                                        </p:attrNameLst>
                                      </p:cBhvr>
                                      <p:to>
                                        <p:strVal val="visible"/>
                                      </p:to>
                                    </p:set>
                                    <p:anim calcmode="lin" valueType="num">
                                      <p:cBhvr>
                                        <p:cTn id="72" dur="1000" fill="hold"/>
                                        <p:tgtEl>
                                          <p:spTgt spid="21"/>
                                        </p:tgtEl>
                                        <p:attrNameLst>
                                          <p:attrName>ppt_w</p:attrName>
                                        </p:attrNameLst>
                                      </p:cBhvr>
                                      <p:tavLst>
                                        <p:tav tm="0">
                                          <p:val>
                                            <p:strVal val="#ppt_w+.3"/>
                                          </p:val>
                                        </p:tav>
                                        <p:tav tm="100000">
                                          <p:val>
                                            <p:strVal val="#ppt_w"/>
                                          </p:val>
                                        </p:tav>
                                      </p:tavLst>
                                    </p:anim>
                                    <p:anim calcmode="lin" valueType="num">
                                      <p:cBhvr>
                                        <p:cTn id="73" dur="1000" fill="hold"/>
                                        <p:tgtEl>
                                          <p:spTgt spid="21"/>
                                        </p:tgtEl>
                                        <p:attrNameLst>
                                          <p:attrName>ppt_h</p:attrName>
                                        </p:attrNameLst>
                                      </p:cBhvr>
                                      <p:tavLst>
                                        <p:tav tm="0">
                                          <p:val>
                                            <p:strVal val="#ppt_h"/>
                                          </p:val>
                                        </p:tav>
                                        <p:tav tm="100000">
                                          <p:val>
                                            <p:strVal val="#ppt_h"/>
                                          </p:val>
                                        </p:tav>
                                      </p:tavLst>
                                    </p:anim>
                                    <p:animEffect transition="in" filter="fade">
                                      <p:cBhvr>
                                        <p:cTn id="74" dur="1000"/>
                                        <p:tgtEl>
                                          <p:spTgt spid="21"/>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500" fill="hold"/>
                                        <p:tgtEl>
                                          <p:spTgt spid="22"/>
                                        </p:tgtEl>
                                        <p:attrNameLst>
                                          <p:attrName>ppt_w</p:attrName>
                                        </p:attrNameLst>
                                      </p:cBhvr>
                                      <p:tavLst>
                                        <p:tav tm="0">
                                          <p:val>
                                            <p:fltVal val="0"/>
                                          </p:val>
                                        </p:tav>
                                        <p:tav tm="100000">
                                          <p:val>
                                            <p:strVal val="#ppt_w"/>
                                          </p:val>
                                        </p:tav>
                                      </p:tavLst>
                                    </p:anim>
                                    <p:anim calcmode="lin" valueType="num">
                                      <p:cBhvr>
                                        <p:cTn id="78" dur="500" fill="hold"/>
                                        <p:tgtEl>
                                          <p:spTgt spid="22"/>
                                        </p:tgtEl>
                                        <p:attrNameLst>
                                          <p:attrName>ppt_h</p:attrName>
                                        </p:attrNameLst>
                                      </p:cBhvr>
                                      <p:tavLst>
                                        <p:tav tm="0">
                                          <p:val>
                                            <p:fltVal val="0"/>
                                          </p:val>
                                        </p:tav>
                                        <p:tav tm="100000">
                                          <p:val>
                                            <p:strVal val="#ppt_h"/>
                                          </p:val>
                                        </p:tav>
                                      </p:tavLst>
                                    </p:anim>
                                    <p:animEffect transition="in" filter="fade">
                                      <p:cBhvr>
                                        <p:cTn id="79" dur="500"/>
                                        <p:tgtEl>
                                          <p:spTgt spid="22"/>
                                        </p:tgtEl>
                                      </p:cBhvr>
                                    </p:animEffect>
                                  </p:childTnLst>
                                </p:cTn>
                              </p:par>
                              <p:par>
                                <p:cTn id="80" presetID="50" presetClass="entr" presetSubtype="0" decel="100000" fill="hold" grpId="0" nodeType="withEffect">
                                  <p:stCondLst>
                                    <p:cond delay="200"/>
                                  </p:stCondLst>
                                  <p:childTnLst>
                                    <p:set>
                                      <p:cBhvr>
                                        <p:cTn id="81" dur="1" fill="hold">
                                          <p:stCondLst>
                                            <p:cond delay="0"/>
                                          </p:stCondLst>
                                        </p:cTn>
                                        <p:tgtEl>
                                          <p:spTgt spid="23"/>
                                        </p:tgtEl>
                                        <p:attrNameLst>
                                          <p:attrName>style.visibility</p:attrName>
                                        </p:attrNameLst>
                                      </p:cBhvr>
                                      <p:to>
                                        <p:strVal val="visible"/>
                                      </p:to>
                                    </p:set>
                                    <p:anim calcmode="lin" valueType="num">
                                      <p:cBhvr>
                                        <p:cTn id="82" dur="1000" fill="hold"/>
                                        <p:tgtEl>
                                          <p:spTgt spid="23"/>
                                        </p:tgtEl>
                                        <p:attrNameLst>
                                          <p:attrName>ppt_w</p:attrName>
                                        </p:attrNameLst>
                                      </p:cBhvr>
                                      <p:tavLst>
                                        <p:tav tm="0">
                                          <p:val>
                                            <p:strVal val="#ppt_w+.3"/>
                                          </p:val>
                                        </p:tav>
                                        <p:tav tm="100000">
                                          <p:val>
                                            <p:strVal val="#ppt_w"/>
                                          </p:val>
                                        </p:tav>
                                      </p:tavLst>
                                    </p:anim>
                                    <p:anim calcmode="lin" valueType="num">
                                      <p:cBhvr>
                                        <p:cTn id="83" dur="1000" fill="hold"/>
                                        <p:tgtEl>
                                          <p:spTgt spid="23"/>
                                        </p:tgtEl>
                                        <p:attrNameLst>
                                          <p:attrName>ppt_h</p:attrName>
                                        </p:attrNameLst>
                                      </p:cBhvr>
                                      <p:tavLst>
                                        <p:tav tm="0">
                                          <p:val>
                                            <p:strVal val="#ppt_h"/>
                                          </p:val>
                                        </p:tav>
                                        <p:tav tm="100000">
                                          <p:val>
                                            <p:strVal val="#ppt_h"/>
                                          </p:val>
                                        </p:tav>
                                      </p:tavLst>
                                    </p:anim>
                                    <p:animEffect transition="in" filter="fade">
                                      <p:cBhvr>
                                        <p:cTn id="84" dur="1000"/>
                                        <p:tgtEl>
                                          <p:spTgt spid="23"/>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 calcmode="lin" valueType="num">
                                      <p:cBhvr>
                                        <p:cTn id="87" dur="500" fill="hold"/>
                                        <p:tgtEl>
                                          <p:spTgt spid="24"/>
                                        </p:tgtEl>
                                        <p:attrNameLst>
                                          <p:attrName>ppt_w</p:attrName>
                                        </p:attrNameLst>
                                      </p:cBhvr>
                                      <p:tavLst>
                                        <p:tav tm="0">
                                          <p:val>
                                            <p:fltVal val="0"/>
                                          </p:val>
                                        </p:tav>
                                        <p:tav tm="100000">
                                          <p:val>
                                            <p:strVal val="#ppt_w"/>
                                          </p:val>
                                        </p:tav>
                                      </p:tavLst>
                                    </p:anim>
                                    <p:anim calcmode="lin" valueType="num">
                                      <p:cBhvr>
                                        <p:cTn id="88" dur="500" fill="hold"/>
                                        <p:tgtEl>
                                          <p:spTgt spid="24"/>
                                        </p:tgtEl>
                                        <p:attrNameLst>
                                          <p:attrName>ppt_h</p:attrName>
                                        </p:attrNameLst>
                                      </p:cBhvr>
                                      <p:tavLst>
                                        <p:tav tm="0">
                                          <p:val>
                                            <p:fltVal val="0"/>
                                          </p:val>
                                        </p:tav>
                                        <p:tav tm="100000">
                                          <p:val>
                                            <p:strVal val="#ppt_h"/>
                                          </p:val>
                                        </p:tav>
                                      </p:tavLst>
                                    </p:anim>
                                    <p:animEffect transition="in" filter="fade">
                                      <p:cBhvr>
                                        <p:cTn id="89" dur="500"/>
                                        <p:tgtEl>
                                          <p:spTgt spid="24"/>
                                        </p:tgtEl>
                                      </p:cBhvr>
                                    </p:animEffect>
                                  </p:childTnLst>
                                </p:cTn>
                              </p:par>
                              <p:par>
                                <p:cTn id="90" presetID="50" presetClass="entr" presetSubtype="0" decel="100000" fill="hold" grpId="0" nodeType="withEffect">
                                  <p:stCondLst>
                                    <p:cond delay="200"/>
                                  </p:stCondLst>
                                  <p:childTnLst>
                                    <p:set>
                                      <p:cBhvr>
                                        <p:cTn id="91" dur="1" fill="hold">
                                          <p:stCondLst>
                                            <p:cond delay="0"/>
                                          </p:stCondLst>
                                        </p:cTn>
                                        <p:tgtEl>
                                          <p:spTgt spid="25"/>
                                        </p:tgtEl>
                                        <p:attrNameLst>
                                          <p:attrName>style.visibility</p:attrName>
                                        </p:attrNameLst>
                                      </p:cBhvr>
                                      <p:to>
                                        <p:strVal val="visible"/>
                                      </p:to>
                                    </p:set>
                                    <p:anim calcmode="lin" valueType="num">
                                      <p:cBhvr>
                                        <p:cTn id="92" dur="1000" fill="hold"/>
                                        <p:tgtEl>
                                          <p:spTgt spid="25"/>
                                        </p:tgtEl>
                                        <p:attrNameLst>
                                          <p:attrName>ppt_w</p:attrName>
                                        </p:attrNameLst>
                                      </p:cBhvr>
                                      <p:tavLst>
                                        <p:tav tm="0">
                                          <p:val>
                                            <p:strVal val="#ppt_w+.3"/>
                                          </p:val>
                                        </p:tav>
                                        <p:tav tm="100000">
                                          <p:val>
                                            <p:strVal val="#ppt_w"/>
                                          </p:val>
                                        </p:tav>
                                      </p:tavLst>
                                    </p:anim>
                                    <p:anim calcmode="lin" valueType="num">
                                      <p:cBhvr>
                                        <p:cTn id="93" dur="1000" fill="hold"/>
                                        <p:tgtEl>
                                          <p:spTgt spid="25"/>
                                        </p:tgtEl>
                                        <p:attrNameLst>
                                          <p:attrName>ppt_h</p:attrName>
                                        </p:attrNameLst>
                                      </p:cBhvr>
                                      <p:tavLst>
                                        <p:tav tm="0">
                                          <p:val>
                                            <p:strVal val="#ppt_h"/>
                                          </p:val>
                                        </p:tav>
                                        <p:tav tm="100000">
                                          <p:val>
                                            <p:strVal val="#ppt_h"/>
                                          </p:val>
                                        </p:tav>
                                      </p:tavLst>
                                    </p:anim>
                                    <p:animEffect transition="in" filter="fade">
                                      <p:cBhvr>
                                        <p:cTn id="94"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9" grpId="0" animBg="1"/>
      <p:bldP spid="10" grpId="0" animBg="1"/>
      <p:bldP spid="11" grpId="0" animBg="1"/>
      <p:bldP spid="16" grpId="0" animBg="1"/>
      <p:bldP spid="18" grpId="0" animBg="1"/>
      <p:bldP spid="19" grpId="0" animBg="1"/>
      <p:bldP spid="20" grpId="0" animBg="1"/>
      <p:bldP spid="17" grpId="0" animBg="1"/>
      <p:bldP spid="21" grpId="0"/>
      <p:bldP spid="22" grpId="0" animBg="1"/>
      <p:bldP spid="23" grpId="0"/>
      <p:bldP spid="24" grpId="0" animBg="1"/>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3"/>
          <p:cNvSpPr/>
          <p:nvPr/>
        </p:nvSpPr>
        <p:spPr>
          <a:xfrm>
            <a:off x="1884395" y="0"/>
            <a:ext cx="8049833" cy="2297465"/>
          </a:xfrm>
          <a:custGeom>
            <a:avLst/>
            <a:gdLst>
              <a:gd name="connsiteX0" fmla="*/ 0 w 8049833"/>
              <a:gd name="connsiteY0" fmla="*/ 0 h 2297465"/>
              <a:gd name="connsiteX1" fmla="*/ 8049833 w 8049833"/>
              <a:gd name="connsiteY1" fmla="*/ 0 h 2297465"/>
              <a:gd name="connsiteX2" fmla="*/ 8022989 w 8049833"/>
              <a:gd name="connsiteY2" fmla="*/ 46685 h 2297465"/>
              <a:gd name="connsiteX3" fmla="*/ 4024917 w 8049833"/>
              <a:gd name="connsiteY3" fmla="*/ 2297465 h 2297465"/>
              <a:gd name="connsiteX4" fmla="*/ 26843 w 8049833"/>
              <a:gd name="connsiteY4" fmla="*/ 46685 h 229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9833" h="2297465">
                <a:moveTo>
                  <a:pt x="0" y="0"/>
                </a:moveTo>
                <a:lnTo>
                  <a:pt x="8049833" y="0"/>
                </a:lnTo>
                <a:lnTo>
                  <a:pt x="8022989" y="46685"/>
                </a:lnTo>
                <a:cubicBezTo>
                  <a:pt x="7203077" y="1396080"/>
                  <a:pt x="5719261" y="2297465"/>
                  <a:pt x="4024917" y="2297465"/>
                </a:cubicBezTo>
                <a:cubicBezTo>
                  <a:pt x="2330571" y="2297465"/>
                  <a:pt x="846756" y="1396080"/>
                  <a:pt x="26843" y="46685"/>
                </a:cubicBezTo>
                <a:close/>
              </a:path>
            </a:pathLst>
          </a:cu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4"/>
          <p:cNvSpPr/>
          <p:nvPr/>
        </p:nvSpPr>
        <p:spPr>
          <a:xfrm>
            <a:off x="3143323" y="1"/>
            <a:ext cx="5516930" cy="2656057"/>
          </a:xfrm>
          <a:custGeom>
            <a:avLst/>
            <a:gdLst>
              <a:gd name="connsiteX0" fmla="*/ 0 w 5516930"/>
              <a:gd name="connsiteY0" fmla="*/ 0 h 2656057"/>
              <a:gd name="connsiteX1" fmla="*/ 5516930 w 5516930"/>
              <a:gd name="connsiteY1" fmla="*/ 0 h 2656057"/>
              <a:gd name="connsiteX2" fmla="*/ 5508106 w 5516930"/>
              <a:gd name="connsiteY2" fmla="*/ 174740 h 2656057"/>
              <a:gd name="connsiteX3" fmla="*/ 2758465 w 5516930"/>
              <a:gd name="connsiteY3" fmla="*/ 2656057 h 2656057"/>
              <a:gd name="connsiteX4" fmla="*/ 8824 w 5516930"/>
              <a:gd name="connsiteY4" fmla="*/ 174740 h 2656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6930" h="2656057">
                <a:moveTo>
                  <a:pt x="0" y="0"/>
                </a:moveTo>
                <a:lnTo>
                  <a:pt x="5516930" y="0"/>
                </a:lnTo>
                <a:lnTo>
                  <a:pt x="5508106" y="174740"/>
                </a:lnTo>
                <a:cubicBezTo>
                  <a:pt x="5366566" y="1568459"/>
                  <a:pt x="4189527" y="2656057"/>
                  <a:pt x="2758465" y="2656057"/>
                </a:cubicBezTo>
                <a:cubicBezTo>
                  <a:pt x="1327404" y="2656057"/>
                  <a:pt x="150364" y="1568459"/>
                  <a:pt x="8824" y="174740"/>
                </a:cubicBezTo>
                <a:close/>
              </a:path>
            </a:pathLst>
          </a:custGeom>
          <a:blipFill dpi="0" rotWithShape="1">
            <a:blip r:embed="rId2"/>
            <a:srcRect/>
            <a:stretch>
              <a:fillRect l="-24876" t="-75817" r="-23092" b="-2935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245592" y="3543512"/>
            <a:ext cx="4421282" cy="2893100"/>
          </a:xfrm>
          <a:prstGeom prst="rect">
            <a:avLst/>
          </a:prstGeom>
          <a:noFill/>
        </p:spPr>
        <p:txBody>
          <a:bodyPr wrap="square" rtlCol="0">
            <a:spAutoFit/>
          </a:bodyPr>
          <a:lstStyle/>
          <a:p>
            <a:r>
              <a:rPr lang="zh-CN" altLang="en-US" sz="1400" dirty="0"/>
              <a:t>通过完成指定任务，参与者可在预售期（合约售出价值</a:t>
            </a:r>
            <a:r>
              <a:rPr lang="en-US" altLang="zh-CN" sz="1400" dirty="0"/>
              <a:t>5000</a:t>
            </a:r>
            <a:r>
              <a:rPr lang="zh-CN" altLang="en-US" sz="1400" dirty="0"/>
              <a:t>个</a:t>
            </a:r>
            <a:r>
              <a:rPr lang="en-US" altLang="zh-CN" sz="1400" dirty="0"/>
              <a:t>ONG</a:t>
            </a:r>
            <a:r>
              <a:rPr lang="zh-CN" altLang="en-US" sz="1400" dirty="0"/>
              <a:t>的</a:t>
            </a:r>
            <a:r>
              <a:rPr lang="en-US" altLang="zh-CN" sz="1400" dirty="0"/>
              <a:t>SBT</a:t>
            </a:r>
            <a:r>
              <a:rPr lang="zh-CN" altLang="en-US" sz="1400" dirty="0"/>
              <a:t>，即</a:t>
            </a:r>
            <a:r>
              <a:rPr lang="en-US" altLang="zh-CN" sz="1400" dirty="0"/>
              <a:t>X</a:t>
            </a:r>
            <a:r>
              <a:rPr lang="zh-CN" altLang="en-US" sz="1400" dirty="0"/>
              <a:t>个</a:t>
            </a:r>
            <a:r>
              <a:rPr lang="en-US" altLang="zh-CN" sz="1400" dirty="0"/>
              <a:t>SBT</a:t>
            </a:r>
            <a:r>
              <a:rPr lang="zh-CN" altLang="en-US" sz="1400" dirty="0"/>
              <a:t>）中购买</a:t>
            </a:r>
            <a:r>
              <a:rPr lang="en-US" altLang="zh-CN" sz="1400" dirty="0" err="1"/>
              <a:t>SnowBall</a:t>
            </a:r>
            <a:r>
              <a:rPr lang="en-US" altLang="zh-CN" sz="1400" dirty="0"/>
              <a:t> Exchange</a:t>
            </a:r>
            <a:r>
              <a:rPr lang="zh-CN" altLang="en-US" sz="1400" dirty="0"/>
              <a:t>平台币，从而成为</a:t>
            </a:r>
            <a:r>
              <a:rPr lang="en-US" altLang="zh-CN" sz="1400" dirty="0" err="1"/>
              <a:t>SnowBall</a:t>
            </a:r>
            <a:r>
              <a:rPr lang="en-US" altLang="zh-CN" sz="1400" dirty="0"/>
              <a:t> VIP</a:t>
            </a:r>
            <a:r>
              <a:rPr lang="zh-CN" altLang="en-US" sz="1400" dirty="0" smtClean="0"/>
              <a:t>客户。</a:t>
            </a:r>
            <a:endParaRPr lang="zh-CN" altLang="en-US" sz="1400" dirty="0"/>
          </a:p>
          <a:p>
            <a:r>
              <a:rPr lang="en-US" altLang="zh-CN" sz="1400" b="1" dirty="0" smtClean="0"/>
              <a:t>VIP</a:t>
            </a:r>
            <a:r>
              <a:rPr lang="zh-CN" altLang="en-US" sz="1400" b="1" dirty="0"/>
              <a:t>终身</a:t>
            </a:r>
            <a:r>
              <a:rPr lang="zh-CN" altLang="en-US" sz="1400" b="1" dirty="0" smtClean="0"/>
              <a:t>受益：</a:t>
            </a:r>
          </a:p>
          <a:p>
            <a:r>
              <a:rPr lang="zh-CN" altLang="en-US" sz="1400" dirty="0" smtClean="0"/>
              <a:t>（</a:t>
            </a:r>
            <a:r>
              <a:rPr lang="en-US" altLang="zh-CN" sz="1400" dirty="0" smtClean="0"/>
              <a:t>1</a:t>
            </a:r>
            <a:r>
              <a:rPr lang="zh-CN" altLang="en-US" sz="1400" dirty="0" smtClean="0"/>
              <a:t>）可以预售期低价购买至多价值</a:t>
            </a:r>
            <a:r>
              <a:rPr lang="en-US" altLang="zh-CN" sz="1400" dirty="0" smtClean="0"/>
              <a:t>50</a:t>
            </a:r>
            <a:r>
              <a:rPr lang="zh-CN" altLang="en-US" sz="1400" dirty="0" smtClean="0"/>
              <a:t>个</a:t>
            </a:r>
            <a:r>
              <a:rPr lang="en-US" altLang="zh-CN" sz="1400" dirty="0" smtClean="0"/>
              <a:t>ONG</a:t>
            </a:r>
            <a:r>
              <a:rPr lang="zh-CN" altLang="en-US" sz="1400" dirty="0" smtClean="0"/>
              <a:t>的</a:t>
            </a:r>
            <a:r>
              <a:rPr lang="en-US" altLang="zh-CN" sz="1400" dirty="0" smtClean="0"/>
              <a:t>SBT</a:t>
            </a:r>
            <a:r>
              <a:rPr lang="zh-CN" altLang="en-US" sz="1400" dirty="0" smtClean="0"/>
              <a:t>。</a:t>
            </a:r>
          </a:p>
          <a:p>
            <a:r>
              <a:rPr lang="zh-CN" altLang="en-US" sz="1400" dirty="0" smtClean="0"/>
              <a:t>（</a:t>
            </a:r>
            <a:r>
              <a:rPr lang="en-US" altLang="zh-CN" sz="1400" dirty="0"/>
              <a:t>2</a:t>
            </a:r>
            <a:r>
              <a:rPr lang="zh-CN" altLang="en-US" sz="1400" dirty="0"/>
              <a:t>）</a:t>
            </a:r>
            <a:r>
              <a:rPr lang="en-US" altLang="zh-CN" sz="1400" dirty="0"/>
              <a:t>VIP</a:t>
            </a:r>
            <a:r>
              <a:rPr lang="zh-CN" altLang="en-US" sz="1400" dirty="0"/>
              <a:t>可享受</a:t>
            </a:r>
            <a:r>
              <a:rPr lang="en-US" altLang="zh-CN" sz="1400" dirty="0"/>
              <a:t>125</a:t>
            </a:r>
            <a:r>
              <a:rPr lang="zh-CN" altLang="en-US" sz="1400" dirty="0"/>
              <a:t>％的交易分红。</a:t>
            </a:r>
          </a:p>
          <a:p>
            <a:r>
              <a:rPr lang="zh-CN" altLang="en-US" sz="1400" dirty="0"/>
              <a:t>（</a:t>
            </a:r>
            <a:r>
              <a:rPr lang="en-US" altLang="zh-CN" sz="1400" dirty="0"/>
              <a:t>3</a:t>
            </a:r>
            <a:r>
              <a:rPr lang="zh-CN" altLang="en-US" sz="1400" dirty="0"/>
              <a:t>）在应用生态内后续新项目的预售或预玩期，</a:t>
            </a:r>
            <a:r>
              <a:rPr lang="en-US" altLang="zh-CN" sz="1400" dirty="0"/>
              <a:t>VIP</a:t>
            </a:r>
            <a:r>
              <a:rPr lang="zh-CN" altLang="en-US" sz="1400" dirty="0"/>
              <a:t>可享受提前参与，享受优惠的特权。</a:t>
            </a:r>
          </a:p>
          <a:p>
            <a:r>
              <a:rPr lang="zh-CN" altLang="en-US" sz="1400" dirty="0"/>
              <a:t>（</a:t>
            </a:r>
            <a:r>
              <a:rPr lang="en-US" altLang="zh-CN" sz="1400" dirty="0"/>
              <a:t>4</a:t>
            </a:r>
            <a:r>
              <a:rPr lang="zh-CN" altLang="en-US" sz="1400" dirty="0"/>
              <a:t>）</a:t>
            </a:r>
            <a:r>
              <a:rPr lang="en-US" altLang="zh-CN" sz="1400" dirty="0" err="1"/>
              <a:t>SnowBall</a:t>
            </a:r>
            <a:r>
              <a:rPr lang="zh-CN" altLang="en-US" sz="1400" dirty="0"/>
              <a:t>的</a:t>
            </a:r>
            <a:r>
              <a:rPr lang="en-US" altLang="zh-CN" sz="1400" dirty="0"/>
              <a:t>VIP</a:t>
            </a:r>
            <a:r>
              <a:rPr lang="zh-CN" altLang="en-US" sz="1400" dirty="0"/>
              <a:t>客户将会组成</a:t>
            </a:r>
            <a:r>
              <a:rPr lang="en-US" altLang="zh-CN" sz="1400" dirty="0" err="1"/>
              <a:t>SnowBall</a:t>
            </a:r>
            <a:r>
              <a:rPr lang="en-US" altLang="zh-CN" sz="1400" dirty="0"/>
              <a:t> VIP</a:t>
            </a:r>
            <a:r>
              <a:rPr lang="zh-CN" altLang="en-US" sz="1400" dirty="0"/>
              <a:t>委员会。委员会将有特权享受广告收入中一部分。</a:t>
            </a:r>
          </a:p>
          <a:p>
            <a:r>
              <a:rPr lang="zh-CN" altLang="en-US" sz="1400" dirty="0" smtClean="0"/>
              <a:t>（</a:t>
            </a:r>
            <a:r>
              <a:rPr lang="en-US" altLang="zh-CN" sz="1400" dirty="0" smtClean="0"/>
              <a:t>5</a:t>
            </a:r>
            <a:r>
              <a:rPr lang="zh-CN" altLang="en-US" sz="1400" dirty="0" smtClean="0"/>
              <a:t>）</a:t>
            </a:r>
            <a:r>
              <a:rPr lang="zh-CN" altLang="en-US" sz="1400" dirty="0"/>
              <a:t>未来应用生态发展中，我们将征集</a:t>
            </a:r>
            <a:r>
              <a:rPr lang="en-US" altLang="zh-CN" sz="1400" dirty="0"/>
              <a:t>VIP</a:t>
            </a:r>
            <a:r>
              <a:rPr lang="zh-CN" altLang="en-US" sz="1400" dirty="0"/>
              <a:t>委员会的意见，改进游戏机制的关键决策，以用于未来项目的开发，潜在合作伙伴关系的寻找，交流等</a:t>
            </a:r>
            <a:r>
              <a:rPr lang="zh-CN" altLang="en-US" sz="1400" dirty="0" smtClean="0"/>
              <a:t>。</a:t>
            </a:r>
            <a:endParaRPr lang="zh-CN" altLang="en-US" sz="1400" dirty="0"/>
          </a:p>
        </p:txBody>
      </p:sp>
      <p:sp>
        <p:nvSpPr>
          <p:cNvPr id="8" name="文本框 7"/>
          <p:cNvSpPr txBox="1"/>
          <p:nvPr/>
        </p:nvSpPr>
        <p:spPr>
          <a:xfrm>
            <a:off x="1245592" y="3043990"/>
            <a:ext cx="2081720" cy="369332"/>
          </a:xfrm>
          <a:prstGeom prst="rect">
            <a:avLst/>
          </a:prstGeom>
          <a:noFill/>
        </p:spPr>
        <p:txBody>
          <a:bodyPr wrap="square" rtlCol="0">
            <a:spAutoFit/>
          </a:bodyPr>
          <a:lstStyle/>
          <a:p>
            <a:r>
              <a:rPr lang="zh-CN" altLang="en-US" dirty="0" smtClean="0">
                <a:latin typeface="Segoe UI Semibold" panose="020B0702040204020203" pitchFamily="34" charset="0"/>
                <a:cs typeface="Segoe UI Semibold" panose="020B0702040204020203" pitchFamily="34" charset="0"/>
              </a:rPr>
              <a:t>关于</a:t>
            </a:r>
            <a:r>
              <a:rPr lang="en-US" altLang="zh-CN" dirty="0" smtClean="0">
                <a:latin typeface="Segoe UI Semibold" panose="020B0702040204020203" pitchFamily="34" charset="0"/>
                <a:cs typeface="Segoe UI Semibold" panose="020B0702040204020203" pitchFamily="34" charset="0"/>
              </a:rPr>
              <a:t>VIP</a:t>
            </a:r>
            <a:endParaRPr lang="zh-CN" altLang="en-US" dirty="0">
              <a:latin typeface="Segoe UI Semibold" panose="020B0702040204020203" pitchFamily="34" charset="0"/>
              <a:cs typeface="Segoe UI Semibold" panose="020B0702040204020203" pitchFamily="34" charset="0"/>
            </a:endParaRPr>
          </a:p>
        </p:txBody>
      </p:sp>
      <p:sp>
        <p:nvSpPr>
          <p:cNvPr id="16" name="弧形 15"/>
          <p:cNvSpPr/>
          <p:nvPr/>
        </p:nvSpPr>
        <p:spPr>
          <a:xfrm>
            <a:off x="2934139" y="-2470709"/>
            <a:ext cx="5934702" cy="5404410"/>
          </a:xfrm>
          <a:prstGeom prst="arc">
            <a:avLst>
              <a:gd name="adj1" fmla="val 4136794"/>
              <a:gd name="adj2" fmla="val 10282348"/>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p:cNvSpPr/>
          <p:nvPr/>
        </p:nvSpPr>
        <p:spPr>
          <a:xfrm>
            <a:off x="3012142" y="-2844800"/>
            <a:ext cx="5798372" cy="5641787"/>
          </a:xfrm>
          <a:prstGeom prst="arc">
            <a:avLst>
              <a:gd name="adj1" fmla="val 196373"/>
              <a:gd name="adj2" fmla="val 10648502"/>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椭圆 2"/>
          <p:cNvSpPr/>
          <p:nvPr/>
        </p:nvSpPr>
        <p:spPr>
          <a:xfrm>
            <a:off x="4855883" y="2703051"/>
            <a:ext cx="154267" cy="154267"/>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246659" y="2408518"/>
            <a:ext cx="106714" cy="106714"/>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879534" y="2752593"/>
            <a:ext cx="56371" cy="56371"/>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944955" y="647826"/>
            <a:ext cx="56371" cy="56371"/>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986693" y="86490"/>
            <a:ext cx="56371" cy="5637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76115" y="114675"/>
            <a:ext cx="56371" cy="5637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79534" y="3543512"/>
            <a:ext cx="3716933" cy="1600438"/>
          </a:xfrm>
          <a:prstGeom prst="rect">
            <a:avLst/>
          </a:prstGeom>
          <a:noFill/>
        </p:spPr>
        <p:txBody>
          <a:bodyPr wrap="square" rtlCol="0">
            <a:spAutoFit/>
          </a:bodyPr>
          <a:lstStyle/>
          <a:p>
            <a:r>
              <a:rPr lang="zh-CN" altLang="en-US" sz="1400" dirty="0"/>
              <a:t>提现是指用户将资金提现至他个人的私有帐户。</a:t>
            </a:r>
          </a:p>
          <a:p>
            <a:r>
              <a:rPr lang="zh-CN" altLang="en-US" sz="1400" dirty="0"/>
              <a:t>（</a:t>
            </a:r>
            <a:r>
              <a:rPr lang="en-US" altLang="zh-CN" sz="1400" dirty="0"/>
              <a:t>1</a:t>
            </a:r>
            <a:r>
              <a:rPr lang="zh-CN" altLang="en-US" sz="1400" dirty="0"/>
              <a:t>）每个人都可以随时卖出他所持有的</a:t>
            </a:r>
            <a:r>
              <a:rPr lang="en-US" altLang="zh-CN" sz="1400" dirty="0"/>
              <a:t>SBT</a:t>
            </a:r>
            <a:r>
              <a:rPr lang="zh-CN" altLang="en-US" sz="1400" dirty="0"/>
              <a:t>（以当前市场价格）。</a:t>
            </a:r>
          </a:p>
          <a:p>
            <a:r>
              <a:rPr lang="zh-CN" altLang="en-US" sz="1400" dirty="0"/>
              <a:t>（</a:t>
            </a:r>
            <a:r>
              <a:rPr lang="en-US" altLang="zh-CN" sz="1400" dirty="0"/>
              <a:t>2</a:t>
            </a:r>
            <a:r>
              <a:rPr lang="zh-CN" altLang="en-US" sz="1400" dirty="0"/>
              <a:t>）每个人都可以随时提现他他享有的分红。</a:t>
            </a:r>
          </a:p>
          <a:p>
            <a:r>
              <a:rPr lang="zh-CN" altLang="en-US" sz="1400" dirty="0"/>
              <a:t>（</a:t>
            </a:r>
            <a:r>
              <a:rPr lang="en-US" altLang="zh-CN" sz="1400" dirty="0"/>
              <a:t>3</a:t>
            </a:r>
            <a:r>
              <a:rPr lang="zh-CN" altLang="en-US" sz="1400" dirty="0"/>
              <a:t>）每个人都可以随时把收益再投资去买入</a:t>
            </a:r>
            <a:r>
              <a:rPr lang="en-US" altLang="zh-CN" sz="1400" dirty="0"/>
              <a:t>SBT</a:t>
            </a:r>
            <a:r>
              <a:rPr lang="zh-CN" altLang="en-US" sz="1400" dirty="0"/>
              <a:t>。</a:t>
            </a:r>
          </a:p>
        </p:txBody>
      </p:sp>
      <p:sp>
        <p:nvSpPr>
          <p:cNvPr id="24" name="文本框 23"/>
          <p:cNvSpPr txBox="1"/>
          <p:nvPr/>
        </p:nvSpPr>
        <p:spPr>
          <a:xfrm>
            <a:off x="6879534" y="3043990"/>
            <a:ext cx="2081720" cy="369332"/>
          </a:xfrm>
          <a:prstGeom prst="rect">
            <a:avLst/>
          </a:prstGeom>
          <a:noFill/>
        </p:spPr>
        <p:txBody>
          <a:bodyPr wrap="square" rtlCol="0">
            <a:spAutoFit/>
          </a:bodyPr>
          <a:lstStyle/>
          <a:p>
            <a:r>
              <a:rPr lang="zh-CN" altLang="en-US" dirty="0" smtClean="0">
                <a:latin typeface="Segoe UI Semibold" panose="020B0702040204020203" pitchFamily="34" charset="0"/>
                <a:cs typeface="Segoe UI Semibold" panose="020B0702040204020203" pitchFamily="34" charset="0"/>
              </a:rPr>
              <a:t>关于提现</a:t>
            </a:r>
            <a:endParaRPr lang="zh-CN" altLang="en-US" dirty="0">
              <a:latin typeface="Segoe UI Semibold" panose="020B0702040204020203" pitchFamily="34" charset="0"/>
              <a:cs typeface="Segoe UI Semibold" panose="020B07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2" fill="hold" grpId="0" nodeType="withEffect">
                                  <p:stCondLst>
                                    <p:cond delay="300"/>
                                  </p:stCondLst>
                                  <p:childTnLst>
                                    <p:set>
                                      <p:cBhvr>
                                        <p:cTn id="9" dur="1" fill="hold">
                                          <p:stCondLst>
                                            <p:cond delay="0"/>
                                          </p:stCondLst>
                                        </p:cTn>
                                        <p:tgtEl>
                                          <p:spTgt spid="16"/>
                                        </p:tgtEl>
                                        <p:attrNameLst>
                                          <p:attrName>style.visibility</p:attrName>
                                        </p:attrNameLst>
                                      </p:cBhvr>
                                      <p:to>
                                        <p:strVal val="visible"/>
                                      </p:to>
                                    </p:set>
                                    <p:animEffect transition="in" filter="wipe(right)">
                                      <p:cBhvr>
                                        <p:cTn id="10" dur="500"/>
                                        <p:tgtEl>
                                          <p:spTgt spid="16"/>
                                        </p:tgtEl>
                                      </p:cBhvr>
                                    </p:animEffect>
                                  </p:childTnLst>
                                </p:cTn>
                              </p:par>
                              <p:par>
                                <p:cTn id="11" presetID="42" presetClass="entr" presetSubtype="0" fill="hold" grpId="0" nodeType="withEffect">
                                  <p:stCondLst>
                                    <p:cond delay="7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750"/>
                                        <p:tgtEl>
                                          <p:spTgt spid="21"/>
                                        </p:tgtEl>
                                      </p:cBhvr>
                                    </p:animEffect>
                                    <p:anim calcmode="lin" valueType="num">
                                      <p:cBhvr>
                                        <p:cTn id="14" dur="750" fill="hold"/>
                                        <p:tgtEl>
                                          <p:spTgt spid="21"/>
                                        </p:tgtEl>
                                        <p:attrNameLst>
                                          <p:attrName>ppt_x</p:attrName>
                                        </p:attrNameLst>
                                      </p:cBhvr>
                                      <p:tavLst>
                                        <p:tav tm="0">
                                          <p:val>
                                            <p:strVal val="#ppt_x"/>
                                          </p:val>
                                        </p:tav>
                                        <p:tav tm="100000">
                                          <p:val>
                                            <p:strVal val="#ppt_x"/>
                                          </p:val>
                                        </p:tav>
                                      </p:tavLst>
                                    </p:anim>
                                    <p:anim calcmode="lin" valueType="num">
                                      <p:cBhvr>
                                        <p:cTn id="15" dur="75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70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750"/>
                                        <p:tgtEl>
                                          <p:spTgt spid="20"/>
                                        </p:tgtEl>
                                      </p:cBhvr>
                                    </p:animEffect>
                                    <p:anim calcmode="lin" valueType="num">
                                      <p:cBhvr>
                                        <p:cTn id="19" dur="750" fill="hold"/>
                                        <p:tgtEl>
                                          <p:spTgt spid="20"/>
                                        </p:tgtEl>
                                        <p:attrNameLst>
                                          <p:attrName>ppt_x</p:attrName>
                                        </p:attrNameLst>
                                      </p:cBhvr>
                                      <p:tavLst>
                                        <p:tav tm="0">
                                          <p:val>
                                            <p:strVal val="#ppt_x"/>
                                          </p:val>
                                        </p:tav>
                                        <p:tav tm="100000">
                                          <p:val>
                                            <p:strVal val="#ppt_x"/>
                                          </p:val>
                                        </p:tav>
                                      </p:tavLst>
                                    </p:anim>
                                    <p:anim calcmode="lin" valueType="num">
                                      <p:cBhvr>
                                        <p:cTn id="20" dur="750" fill="hold"/>
                                        <p:tgtEl>
                                          <p:spTgt spid="2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7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750"/>
                                        <p:tgtEl>
                                          <p:spTgt spid="3"/>
                                        </p:tgtEl>
                                      </p:cBhvr>
                                    </p:animEffect>
                                    <p:anim calcmode="lin" valueType="num">
                                      <p:cBhvr>
                                        <p:cTn id="24" dur="750" fill="hold"/>
                                        <p:tgtEl>
                                          <p:spTgt spid="3"/>
                                        </p:tgtEl>
                                        <p:attrNameLst>
                                          <p:attrName>ppt_x</p:attrName>
                                        </p:attrNameLst>
                                      </p:cBhvr>
                                      <p:tavLst>
                                        <p:tav tm="0">
                                          <p:val>
                                            <p:strVal val="#ppt_x"/>
                                          </p:val>
                                        </p:tav>
                                        <p:tav tm="100000">
                                          <p:val>
                                            <p:strVal val="#ppt_x"/>
                                          </p:val>
                                        </p:tav>
                                      </p:tavLst>
                                    </p:anim>
                                    <p:anim calcmode="lin" valueType="num">
                                      <p:cBhvr>
                                        <p:cTn id="25" dur="75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7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750"/>
                                        <p:tgtEl>
                                          <p:spTgt spid="18"/>
                                        </p:tgtEl>
                                      </p:cBhvr>
                                    </p:animEffect>
                                    <p:anim calcmode="lin" valueType="num">
                                      <p:cBhvr>
                                        <p:cTn id="29" dur="750" fill="hold"/>
                                        <p:tgtEl>
                                          <p:spTgt spid="18"/>
                                        </p:tgtEl>
                                        <p:attrNameLst>
                                          <p:attrName>ppt_x</p:attrName>
                                        </p:attrNameLst>
                                      </p:cBhvr>
                                      <p:tavLst>
                                        <p:tav tm="0">
                                          <p:val>
                                            <p:strVal val="#ppt_x"/>
                                          </p:val>
                                        </p:tav>
                                        <p:tav tm="100000">
                                          <p:val>
                                            <p:strVal val="#ppt_x"/>
                                          </p:val>
                                        </p:tav>
                                      </p:tavLst>
                                    </p:anim>
                                    <p:anim calcmode="lin" valueType="num">
                                      <p:cBhvr>
                                        <p:cTn id="30" dur="75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7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750"/>
                                        <p:tgtEl>
                                          <p:spTgt spid="19"/>
                                        </p:tgtEl>
                                      </p:cBhvr>
                                    </p:animEffect>
                                    <p:anim calcmode="lin" valueType="num">
                                      <p:cBhvr>
                                        <p:cTn id="34" dur="750" fill="hold"/>
                                        <p:tgtEl>
                                          <p:spTgt spid="19"/>
                                        </p:tgtEl>
                                        <p:attrNameLst>
                                          <p:attrName>ppt_x</p:attrName>
                                        </p:attrNameLst>
                                      </p:cBhvr>
                                      <p:tavLst>
                                        <p:tav tm="0">
                                          <p:val>
                                            <p:strVal val="#ppt_x"/>
                                          </p:val>
                                        </p:tav>
                                        <p:tav tm="100000">
                                          <p:val>
                                            <p:strVal val="#ppt_x"/>
                                          </p:val>
                                        </p:tav>
                                      </p:tavLst>
                                    </p:anim>
                                    <p:anim calcmode="lin" valueType="num">
                                      <p:cBhvr>
                                        <p:cTn id="35" dur="750" fill="hold"/>
                                        <p:tgtEl>
                                          <p:spTgt spid="1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7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750"/>
                                        <p:tgtEl>
                                          <p:spTgt spid="22"/>
                                        </p:tgtEl>
                                      </p:cBhvr>
                                    </p:animEffect>
                                    <p:anim calcmode="lin" valueType="num">
                                      <p:cBhvr>
                                        <p:cTn id="39" dur="750" fill="hold"/>
                                        <p:tgtEl>
                                          <p:spTgt spid="22"/>
                                        </p:tgtEl>
                                        <p:attrNameLst>
                                          <p:attrName>ppt_x</p:attrName>
                                        </p:attrNameLst>
                                      </p:cBhvr>
                                      <p:tavLst>
                                        <p:tav tm="0">
                                          <p:val>
                                            <p:strVal val="#ppt_x"/>
                                          </p:val>
                                        </p:tav>
                                        <p:tav tm="100000">
                                          <p:val>
                                            <p:strVal val="#ppt_x"/>
                                          </p:val>
                                        </p:tav>
                                      </p:tavLst>
                                    </p:anim>
                                    <p:anim calcmode="lin" valueType="num">
                                      <p:cBhvr>
                                        <p:cTn id="40" dur="750" fill="hold"/>
                                        <p:tgtEl>
                                          <p:spTgt spid="22"/>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110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750"/>
                                        <p:tgtEl>
                                          <p:spTgt spid="4"/>
                                        </p:tgtEl>
                                      </p:cBhvr>
                                    </p:animEffect>
                                    <p:anim calcmode="lin" valueType="num">
                                      <p:cBhvr>
                                        <p:cTn id="44" dur="750" fill="hold"/>
                                        <p:tgtEl>
                                          <p:spTgt spid="4"/>
                                        </p:tgtEl>
                                        <p:attrNameLst>
                                          <p:attrName>ppt_x</p:attrName>
                                        </p:attrNameLst>
                                      </p:cBhvr>
                                      <p:tavLst>
                                        <p:tav tm="0">
                                          <p:val>
                                            <p:strVal val="#ppt_x"/>
                                          </p:val>
                                        </p:tav>
                                        <p:tav tm="100000">
                                          <p:val>
                                            <p:strVal val="#ppt_x"/>
                                          </p:val>
                                        </p:tav>
                                      </p:tavLst>
                                    </p:anim>
                                    <p:anim calcmode="lin" valueType="num">
                                      <p:cBhvr>
                                        <p:cTn id="45" dur="750" fill="hold"/>
                                        <p:tgtEl>
                                          <p:spTgt spid="4"/>
                                        </p:tgtEl>
                                        <p:attrNameLst>
                                          <p:attrName>ppt_y</p:attrName>
                                        </p:attrNameLst>
                                      </p:cBhvr>
                                      <p:tavLst>
                                        <p:tav tm="0">
                                          <p:val>
                                            <p:strVal val="#ppt_y-.1"/>
                                          </p:val>
                                        </p:tav>
                                        <p:tav tm="100000">
                                          <p:val>
                                            <p:strVal val="#ppt_y"/>
                                          </p:val>
                                        </p:tav>
                                      </p:tavLst>
                                    </p:anim>
                                  </p:childTnLst>
                                </p:cTn>
                              </p:par>
                              <p:par>
                                <p:cTn id="46" presetID="2" presetClass="entr" presetSubtype="1" decel="100000" fill="hold" grpId="0" nodeType="withEffect">
                                  <p:stCondLst>
                                    <p:cond delay="130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1000" fill="hold"/>
                                        <p:tgtEl>
                                          <p:spTgt spid="5"/>
                                        </p:tgtEl>
                                        <p:attrNameLst>
                                          <p:attrName>ppt_x</p:attrName>
                                        </p:attrNameLst>
                                      </p:cBhvr>
                                      <p:tavLst>
                                        <p:tav tm="0">
                                          <p:val>
                                            <p:strVal val="#ppt_x"/>
                                          </p:val>
                                        </p:tav>
                                        <p:tav tm="100000">
                                          <p:val>
                                            <p:strVal val="#ppt_x"/>
                                          </p:val>
                                        </p:tav>
                                      </p:tavLst>
                                    </p:anim>
                                    <p:anim calcmode="lin" valueType="num">
                                      <p:cBhvr additive="base">
                                        <p:cTn id="49"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iterate type="lt">
                                    <p:tmPct val="7000"/>
                                  </p:iterate>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par>
                                <p:cTn id="57" presetID="53" presetClass="entr" presetSubtype="16" fill="hold" grpId="0" nodeType="withEffect">
                                  <p:stCondLst>
                                    <p:cond delay="500"/>
                                  </p:stCondLst>
                                  <p:iterate type="wd">
                                    <p:tmPct val="7000"/>
                                  </p:iterate>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fltVal val="0"/>
                                          </p:val>
                                        </p:tav>
                                        <p:tav tm="100000">
                                          <p:val>
                                            <p:strVal val="#ppt_h"/>
                                          </p:val>
                                        </p:tav>
                                      </p:tavLst>
                                    </p:anim>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iterate type="lt">
                                    <p:tmPct val="7000"/>
                                  </p:iterate>
                                  <p:childTnLst>
                                    <p:set>
                                      <p:cBhvr>
                                        <p:cTn id="65" dur="1" fill="hold">
                                          <p:stCondLst>
                                            <p:cond delay="0"/>
                                          </p:stCondLst>
                                        </p:cTn>
                                        <p:tgtEl>
                                          <p:spTgt spid="24"/>
                                        </p:tgtEl>
                                        <p:attrNameLst>
                                          <p:attrName>style.visibility</p:attrName>
                                        </p:attrNameLst>
                                      </p:cBhvr>
                                      <p:to>
                                        <p:strVal val="visible"/>
                                      </p:to>
                                    </p:set>
                                    <p:anim calcmode="lin" valueType="num">
                                      <p:cBhvr>
                                        <p:cTn id="66" dur="500" fill="hold"/>
                                        <p:tgtEl>
                                          <p:spTgt spid="24"/>
                                        </p:tgtEl>
                                        <p:attrNameLst>
                                          <p:attrName>ppt_w</p:attrName>
                                        </p:attrNameLst>
                                      </p:cBhvr>
                                      <p:tavLst>
                                        <p:tav tm="0">
                                          <p:val>
                                            <p:fltVal val="0"/>
                                          </p:val>
                                        </p:tav>
                                        <p:tav tm="100000">
                                          <p:val>
                                            <p:strVal val="#ppt_w"/>
                                          </p:val>
                                        </p:tav>
                                      </p:tavLst>
                                    </p:anim>
                                    <p:anim calcmode="lin" valueType="num">
                                      <p:cBhvr>
                                        <p:cTn id="67" dur="500" fill="hold"/>
                                        <p:tgtEl>
                                          <p:spTgt spid="24"/>
                                        </p:tgtEl>
                                        <p:attrNameLst>
                                          <p:attrName>ppt_h</p:attrName>
                                        </p:attrNameLst>
                                      </p:cBhvr>
                                      <p:tavLst>
                                        <p:tav tm="0">
                                          <p:val>
                                            <p:fltVal val="0"/>
                                          </p:val>
                                        </p:tav>
                                        <p:tav tm="100000">
                                          <p:val>
                                            <p:strVal val="#ppt_h"/>
                                          </p:val>
                                        </p:tav>
                                      </p:tavLst>
                                    </p:anim>
                                    <p:animEffect transition="in" filter="fade">
                                      <p:cBhvr>
                                        <p:cTn id="68" dur="500"/>
                                        <p:tgtEl>
                                          <p:spTgt spid="24"/>
                                        </p:tgtEl>
                                      </p:cBhvr>
                                    </p:animEffect>
                                  </p:childTnLst>
                                </p:cTn>
                              </p:par>
                              <p:par>
                                <p:cTn id="69" presetID="53" presetClass="entr" presetSubtype="16" fill="hold" grpId="0" nodeType="withEffect">
                                  <p:stCondLst>
                                    <p:cond delay="500"/>
                                  </p:stCondLst>
                                  <p:iterate type="wd">
                                    <p:tmPct val="7000"/>
                                  </p:iterate>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P spid="16" grpId="0" animBg="1"/>
      <p:bldP spid="17" grpId="0" animBg="1"/>
      <p:bldP spid="3" grpId="0" animBg="1"/>
      <p:bldP spid="18" grpId="0" animBg="1"/>
      <p:bldP spid="19" grpId="0" animBg="1"/>
      <p:bldP spid="20" grpId="0" animBg="1"/>
      <p:bldP spid="21" grpId="0" animBg="1"/>
      <p:bldP spid="22" grpId="0" animBg="1"/>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l="-1" t="3207" r="37824"/>
          <a:stretch>
            <a:fillRect/>
          </a:stretch>
        </p:blipFill>
        <p:spPr>
          <a:xfrm>
            <a:off x="5368889" y="872196"/>
            <a:ext cx="6518311" cy="5707921"/>
          </a:xfrm>
          <a:prstGeom prst="rect">
            <a:avLst/>
          </a:prstGeom>
        </p:spPr>
      </p:pic>
      <p:sp useBgFill="1">
        <p:nvSpPr>
          <p:cNvPr id="18" name="任意多边形 17"/>
          <p:cNvSpPr/>
          <p:nvPr/>
        </p:nvSpPr>
        <p:spPr>
          <a:xfrm>
            <a:off x="4959927" y="2"/>
            <a:ext cx="7232073" cy="6857999"/>
          </a:xfrm>
          <a:custGeom>
            <a:avLst/>
            <a:gdLst>
              <a:gd name="connsiteX0" fmla="*/ 3179347 w 7232073"/>
              <a:gd name="connsiteY0" fmla="*/ 4888344 h 6857999"/>
              <a:gd name="connsiteX1" fmla="*/ 2868009 w 7232073"/>
              <a:gd name="connsiteY1" fmla="*/ 5431673 h 6857999"/>
              <a:gd name="connsiteX2" fmla="*/ 3179347 w 7232073"/>
              <a:gd name="connsiteY2" fmla="*/ 5975002 h 6857999"/>
              <a:gd name="connsiteX3" fmla="*/ 3809897 w 7232073"/>
              <a:gd name="connsiteY3" fmla="*/ 5975002 h 6857999"/>
              <a:gd name="connsiteX4" fmla="*/ 4121235 w 7232073"/>
              <a:gd name="connsiteY4" fmla="*/ 5431673 h 6857999"/>
              <a:gd name="connsiteX5" fmla="*/ 3809897 w 7232073"/>
              <a:gd name="connsiteY5" fmla="*/ 4888344 h 6857999"/>
              <a:gd name="connsiteX6" fmla="*/ 4194423 w 7232073"/>
              <a:gd name="connsiteY6" fmla="*/ 4343399 h 6857999"/>
              <a:gd name="connsiteX7" fmla="*/ 3883085 w 7232073"/>
              <a:gd name="connsiteY7" fmla="*/ 4886728 h 6857999"/>
              <a:gd name="connsiteX8" fmla="*/ 4194423 w 7232073"/>
              <a:gd name="connsiteY8" fmla="*/ 5430057 h 6857999"/>
              <a:gd name="connsiteX9" fmla="*/ 4824973 w 7232073"/>
              <a:gd name="connsiteY9" fmla="*/ 5430057 h 6857999"/>
              <a:gd name="connsiteX10" fmla="*/ 5136311 w 7232073"/>
              <a:gd name="connsiteY10" fmla="*/ 4886728 h 6857999"/>
              <a:gd name="connsiteX11" fmla="*/ 4824973 w 7232073"/>
              <a:gd name="connsiteY11" fmla="*/ 4343399 h 6857999"/>
              <a:gd name="connsiteX12" fmla="*/ 3188583 w 7232073"/>
              <a:gd name="connsiteY12" fmla="*/ 3736108 h 6857999"/>
              <a:gd name="connsiteX13" fmla="*/ 2877245 w 7232073"/>
              <a:gd name="connsiteY13" fmla="*/ 4279437 h 6857999"/>
              <a:gd name="connsiteX14" fmla="*/ 3188583 w 7232073"/>
              <a:gd name="connsiteY14" fmla="*/ 4822766 h 6857999"/>
              <a:gd name="connsiteX15" fmla="*/ 3819133 w 7232073"/>
              <a:gd name="connsiteY15" fmla="*/ 4822766 h 6857999"/>
              <a:gd name="connsiteX16" fmla="*/ 4130471 w 7232073"/>
              <a:gd name="connsiteY16" fmla="*/ 4279437 h 6857999"/>
              <a:gd name="connsiteX17" fmla="*/ 3819133 w 7232073"/>
              <a:gd name="connsiteY17" fmla="*/ 3736108 h 6857999"/>
              <a:gd name="connsiteX18" fmla="*/ 5196453 w 7232073"/>
              <a:gd name="connsiteY18" fmla="*/ 3732298 h 6857999"/>
              <a:gd name="connsiteX19" fmla="*/ 4885115 w 7232073"/>
              <a:gd name="connsiteY19" fmla="*/ 4275627 h 6857999"/>
              <a:gd name="connsiteX20" fmla="*/ 5196453 w 7232073"/>
              <a:gd name="connsiteY20" fmla="*/ 4818956 h 6857999"/>
              <a:gd name="connsiteX21" fmla="*/ 5827003 w 7232073"/>
              <a:gd name="connsiteY21" fmla="*/ 4818956 h 6857999"/>
              <a:gd name="connsiteX22" fmla="*/ 6138341 w 7232073"/>
              <a:gd name="connsiteY22" fmla="*/ 4275627 h 6857999"/>
              <a:gd name="connsiteX23" fmla="*/ 5827003 w 7232073"/>
              <a:gd name="connsiteY23" fmla="*/ 3732298 h 6857999"/>
              <a:gd name="connsiteX24" fmla="*/ 4194423 w 7232073"/>
              <a:gd name="connsiteY24" fmla="*/ 3169919 h 6857999"/>
              <a:gd name="connsiteX25" fmla="*/ 3883085 w 7232073"/>
              <a:gd name="connsiteY25" fmla="*/ 3713248 h 6857999"/>
              <a:gd name="connsiteX26" fmla="*/ 4194423 w 7232073"/>
              <a:gd name="connsiteY26" fmla="*/ 4256577 h 6857999"/>
              <a:gd name="connsiteX27" fmla="*/ 4824973 w 7232073"/>
              <a:gd name="connsiteY27" fmla="*/ 4256577 h 6857999"/>
              <a:gd name="connsiteX28" fmla="*/ 5136311 w 7232073"/>
              <a:gd name="connsiteY28" fmla="*/ 3713248 h 6857999"/>
              <a:gd name="connsiteX29" fmla="*/ 4824973 w 7232073"/>
              <a:gd name="connsiteY29" fmla="*/ 3169919 h 6857999"/>
              <a:gd name="connsiteX30" fmla="*/ 2197983 w 7232073"/>
              <a:gd name="connsiteY30" fmla="*/ 3159297 h 6857999"/>
              <a:gd name="connsiteX31" fmla="*/ 1886645 w 7232073"/>
              <a:gd name="connsiteY31" fmla="*/ 3702626 h 6857999"/>
              <a:gd name="connsiteX32" fmla="*/ 2197983 w 7232073"/>
              <a:gd name="connsiteY32" fmla="*/ 4245955 h 6857999"/>
              <a:gd name="connsiteX33" fmla="*/ 2828533 w 7232073"/>
              <a:gd name="connsiteY33" fmla="*/ 4245955 h 6857999"/>
              <a:gd name="connsiteX34" fmla="*/ 3139871 w 7232073"/>
              <a:gd name="connsiteY34" fmla="*/ 3702626 h 6857999"/>
              <a:gd name="connsiteX35" fmla="*/ 2828533 w 7232073"/>
              <a:gd name="connsiteY35" fmla="*/ 3159297 h 6857999"/>
              <a:gd name="connsiteX36" fmla="*/ 1195493 w 7232073"/>
              <a:gd name="connsiteY36" fmla="*/ 2597033 h 6857999"/>
              <a:gd name="connsiteX37" fmla="*/ 884155 w 7232073"/>
              <a:gd name="connsiteY37" fmla="*/ 3140363 h 6857999"/>
              <a:gd name="connsiteX38" fmla="*/ 1195493 w 7232073"/>
              <a:gd name="connsiteY38" fmla="*/ 3683691 h 6857999"/>
              <a:gd name="connsiteX39" fmla="*/ 1826043 w 7232073"/>
              <a:gd name="connsiteY39" fmla="*/ 3683691 h 6857999"/>
              <a:gd name="connsiteX40" fmla="*/ 2137381 w 7232073"/>
              <a:gd name="connsiteY40" fmla="*/ 3140363 h 6857999"/>
              <a:gd name="connsiteX41" fmla="*/ 1826043 w 7232073"/>
              <a:gd name="connsiteY41" fmla="*/ 2597033 h 6857999"/>
              <a:gd name="connsiteX42" fmla="*/ 5185023 w 7232073"/>
              <a:gd name="connsiteY42" fmla="*/ 2593110 h 6857999"/>
              <a:gd name="connsiteX43" fmla="*/ 4873685 w 7232073"/>
              <a:gd name="connsiteY43" fmla="*/ 3136438 h 6857999"/>
              <a:gd name="connsiteX44" fmla="*/ 5185023 w 7232073"/>
              <a:gd name="connsiteY44" fmla="*/ 3679766 h 6857999"/>
              <a:gd name="connsiteX45" fmla="*/ 5815573 w 7232073"/>
              <a:gd name="connsiteY45" fmla="*/ 3679766 h 6857999"/>
              <a:gd name="connsiteX46" fmla="*/ 6126911 w 7232073"/>
              <a:gd name="connsiteY46" fmla="*/ 3136438 h 6857999"/>
              <a:gd name="connsiteX47" fmla="*/ 5815573 w 7232073"/>
              <a:gd name="connsiteY47" fmla="*/ 2593110 h 6857999"/>
              <a:gd name="connsiteX48" fmla="*/ 3188583 w 7232073"/>
              <a:gd name="connsiteY48" fmla="*/ 2593108 h 6857999"/>
              <a:gd name="connsiteX49" fmla="*/ 2877245 w 7232073"/>
              <a:gd name="connsiteY49" fmla="*/ 3136438 h 6857999"/>
              <a:gd name="connsiteX50" fmla="*/ 3188583 w 7232073"/>
              <a:gd name="connsiteY50" fmla="*/ 3679766 h 6857999"/>
              <a:gd name="connsiteX51" fmla="*/ 3819133 w 7232073"/>
              <a:gd name="connsiteY51" fmla="*/ 3679766 h 6857999"/>
              <a:gd name="connsiteX52" fmla="*/ 4130471 w 7232073"/>
              <a:gd name="connsiteY52" fmla="*/ 3136438 h 6857999"/>
              <a:gd name="connsiteX53" fmla="*/ 3819133 w 7232073"/>
              <a:gd name="connsiteY53" fmla="*/ 2593108 h 6857999"/>
              <a:gd name="connsiteX54" fmla="*/ 4194423 w 7232073"/>
              <a:gd name="connsiteY54" fmla="*/ 2030731 h 6857999"/>
              <a:gd name="connsiteX55" fmla="*/ 3883085 w 7232073"/>
              <a:gd name="connsiteY55" fmla="*/ 2574059 h 6857999"/>
              <a:gd name="connsiteX56" fmla="*/ 4194423 w 7232073"/>
              <a:gd name="connsiteY56" fmla="*/ 3117388 h 6857999"/>
              <a:gd name="connsiteX57" fmla="*/ 4824973 w 7232073"/>
              <a:gd name="connsiteY57" fmla="*/ 3117388 h 6857999"/>
              <a:gd name="connsiteX58" fmla="*/ 5136311 w 7232073"/>
              <a:gd name="connsiteY58" fmla="*/ 2574059 h 6857999"/>
              <a:gd name="connsiteX59" fmla="*/ 4824973 w 7232073"/>
              <a:gd name="connsiteY59" fmla="*/ 2030731 h 6857999"/>
              <a:gd name="connsiteX60" fmla="*/ 2197983 w 7232073"/>
              <a:gd name="connsiteY60" fmla="*/ 2020108 h 6857999"/>
              <a:gd name="connsiteX61" fmla="*/ 1886645 w 7232073"/>
              <a:gd name="connsiteY61" fmla="*/ 2563436 h 6857999"/>
              <a:gd name="connsiteX62" fmla="*/ 2197983 w 7232073"/>
              <a:gd name="connsiteY62" fmla="*/ 3106766 h 6857999"/>
              <a:gd name="connsiteX63" fmla="*/ 2828533 w 7232073"/>
              <a:gd name="connsiteY63" fmla="*/ 3106766 h 6857999"/>
              <a:gd name="connsiteX64" fmla="*/ 3139871 w 7232073"/>
              <a:gd name="connsiteY64" fmla="*/ 2563436 h 6857999"/>
              <a:gd name="connsiteX65" fmla="*/ 2828533 w 7232073"/>
              <a:gd name="connsiteY65" fmla="*/ 2020108 h 6857999"/>
              <a:gd name="connsiteX66" fmla="*/ 3188583 w 7232073"/>
              <a:gd name="connsiteY66" fmla="*/ 1446299 h 6857999"/>
              <a:gd name="connsiteX67" fmla="*/ 2877245 w 7232073"/>
              <a:gd name="connsiteY67" fmla="*/ 1989628 h 6857999"/>
              <a:gd name="connsiteX68" fmla="*/ 3188583 w 7232073"/>
              <a:gd name="connsiteY68" fmla="*/ 2532957 h 6857999"/>
              <a:gd name="connsiteX69" fmla="*/ 3819133 w 7232073"/>
              <a:gd name="connsiteY69" fmla="*/ 2532957 h 6857999"/>
              <a:gd name="connsiteX70" fmla="*/ 4130471 w 7232073"/>
              <a:gd name="connsiteY70" fmla="*/ 1989628 h 6857999"/>
              <a:gd name="connsiteX71" fmla="*/ 3819133 w 7232073"/>
              <a:gd name="connsiteY71" fmla="*/ 1446299 h 6857999"/>
              <a:gd name="connsiteX72" fmla="*/ 4194423 w 7232073"/>
              <a:gd name="connsiteY72" fmla="*/ 891540 h 6857999"/>
              <a:gd name="connsiteX73" fmla="*/ 3883085 w 7232073"/>
              <a:gd name="connsiteY73" fmla="*/ 1434869 h 6857999"/>
              <a:gd name="connsiteX74" fmla="*/ 4194423 w 7232073"/>
              <a:gd name="connsiteY74" fmla="*/ 1978199 h 6857999"/>
              <a:gd name="connsiteX75" fmla="*/ 4824973 w 7232073"/>
              <a:gd name="connsiteY75" fmla="*/ 1978199 h 6857999"/>
              <a:gd name="connsiteX76" fmla="*/ 5136311 w 7232073"/>
              <a:gd name="connsiteY76" fmla="*/ 1434869 h 6857999"/>
              <a:gd name="connsiteX77" fmla="*/ 4824973 w 7232073"/>
              <a:gd name="connsiteY77" fmla="*/ 891540 h 6857999"/>
              <a:gd name="connsiteX78" fmla="*/ 0 w 7232073"/>
              <a:gd name="connsiteY78" fmla="*/ 0 h 6857999"/>
              <a:gd name="connsiteX79" fmla="*/ 7232073 w 7232073"/>
              <a:gd name="connsiteY79" fmla="*/ 0 h 6857999"/>
              <a:gd name="connsiteX80" fmla="*/ 7232073 w 7232073"/>
              <a:gd name="connsiteY80" fmla="*/ 6857999 h 6857999"/>
              <a:gd name="connsiteX81" fmla="*/ 0 w 7232073"/>
              <a:gd name="connsiteY8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7232073" h="6857999">
                <a:moveTo>
                  <a:pt x="3179347" y="4888344"/>
                </a:moveTo>
                <a:lnTo>
                  <a:pt x="2868009" y="5431673"/>
                </a:lnTo>
                <a:lnTo>
                  <a:pt x="3179347" y="5975002"/>
                </a:lnTo>
                <a:lnTo>
                  <a:pt x="3809897" y="5975002"/>
                </a:lnTo>
                <a:lnTo>
                  <a:pt x="4121235" y="5431673"/>
                </a:lnTo>
                <a:lnTo>
                  <a:pt x="3809897" y="4888344"/>
                </a:lnTo>
                <a:close/>
                <a:moveTo>
                  <a:pt x="4194423" y="4343399"/>
                </a:moveTo>
                <a:lnTo>
                  <a:pt x="3883085" y="4886728"/>
                </a:lnTo>
                <a:lnTo>
                  <a:pt x="4194423" y="5430057"/>
                </a:lnTo>
                <a:lnTo>
                  <a:pt x="4824973" y="5430057"/>
                </a:lnTo>
                <a:lnTo>
                  <a:pt x="5136311" y="4886728"/>
                </a:lnTo>
                <a:lnTo>
                  <a:pt x="4824973" y="4343399"/>
                </a:lnTo>
                <a:close/>
                <a:moveTo>
                  <a:pt x="3188583" y="3736108"/>
                </a:moveTo>
                <a:lnTo>
                  <a:pt x="2877245" y="4279437"/>
                </a:lnTo>
                <a:lnTo>
                  <a:pt x="3188583" y="4822766"/>
                </a:lnTo>
                <a:lnTo>
                  <a:pt x="3819133" y="4822766"/>
                </a:lnTo>
                <a:lnTo>
                  <a:pt x="4130471" y="4279437"/>
                </a:lnTo>
                <a:lnTo>
                  <a:pt x="3819133" y="3736108"/>
                </a:lnTo>
                <a:close/>
                <a:moveTo>
                  <a:pt x="5196453" y="3732298"/>
                </a:moveTo>
                <a:lnTo>
                  <a:pt x="4885115" y="4275627"/>
                </a:lnTo>
                <a:lnTo>
                  <a:pt x="5196453" y="4818956"/>
                </a:lnTo>
                <a:lnTo>
                  <a:pt x="5827003" y="4818956"/>
                </a:lnTo>
                <a:lnTo>
                  <a:pt x="6138341" y="4275627"/>
                </a:lnTo>
                <a:lnTo>
                  <a:pt x="5827003" y="3732298"/>
                </a:lnTo>
                <a:close/>
                <a:moveTo>
                  <a:pt x="4194423" y="3169919"/>
                </a:moveTo>
                <a:lnTo>
                  <a:pt x="3883085" y="3713248"/>
                </a:lnTo>
                <a:lnTo>
                  <a:pt x="4194423" y="4256577"/>
                </a:lnTo>
                <a:lnTo>
                  <a:pt x="4824973" y="4256577"/>
                </a:lnTo>
                <a:lnTo>
                  <a:pt x="5136311" y="3713248"/>
                </a:lnTo>
                <a:lnTo>
                  <a:pt x="4824973" y="3169919"/>
                </a:lnTo>
                <a:close/>
                <a:moveTo>
                  <a:pt x="2197983" y="3159297"/>
                </a:moveTo>
                <a:lnTo>
                  <a:pt x="1886645" y="3702626"/>
                </a:lnTo>
                <a:lnTo>
                  <a:pt x="2197983" y="4245955"/>
                </a:lnTo>
                <a:lnTo>
                  <a:pt x="2828533" y="4245955"/>
                </a:lnTo>
                <a:lnTo>
                  <a:pt x="3139871" y="3702626"/>
                </a:lnTo>
                <a:lnTo>
                  <a:pt x="2828533" y="3159297"/>
                </a:lnTo>
                <a:close/>
                <a:moveTo>
                  <a:pt x="1195493" y="2597033"/>
                </a:moveTo>
                <a:lnTo>
                  <a:pt x="884155" y="3140363"/>
                </a:lnTo>
                <a:lnTo>
                  <a:pt x="1195493" y="3683691"/>
                </a:lnTo>
                <a:lnTo>
                  <a:pt x="1826043" y="3683691"/>
                </a:lnTo>
                <a:lnTo>
                  <a:pt x="2137381" y="3140363"/>
                </a:lnTo>
                <a:lnTo>
                  <a:pt x="1826043" y="2597033"/>
                </a:lnTo>
                <a:close/>
                <a:moveTo>
                  <a:pt x="5185023" y="2593110"/>
                </a:moveTo>
                <a:lnTo>
                  <a:pt x="4873685" y="3136438"/>
                </a:lnTo>
                <a:lnTo>
                  <a:pt x="5185023" y="3679766"/>
                </a:lnTo>
                <a:lnTo>
                  <a:pt x="5815573" y="3679766"/>
                </a:lnTo>
                <a:lnTo>
                  <a:pt x="6126911" y="3136438"/>
                </a:lnTo>
                <a:lnTo>
                  <a:pt x="5815573" y="2593110"/>
                </a:lnTo>
                <a:close/>
                <a:moveTo>
                  <a:pt x="3188583" y="2593108"/>
                </a:moveTo>
                <a:lnTo>
                  <a:pt x="2877245" y="3136438"/>
                </a:lnTo>
                <a:lnTo>
                  <a:pt x="3188583" y="3679766"/>
                </a:lnTo>
                <a:lnTo>
                  <a:pt x="3819133" y="3679766"/>
                </a:lnTo>
                <a:lnTo>
                  <a:pt x="4130471" y="3136438"/>
                </a:lnTo>
                <a:lnTo>
                  <a:pt x="3819133" y="2593108"/>
                </a:lnTo>
                <a:close/>
                <a:moveTo>
                  <a:pt x="4194423" y="2030731"/>
                </a:moveTo>
                <a:lnTo>
                  <a:pt x="3883085" y="2574059"/>
                </a:lnTo>
                <a:lnTo>
                  <a:pt x="4194423" y="3117388"/>
                </a:lnTo>
                <a:lnTo>
                  <a:pt x="4824973" y="3117388"/>
                </a:lnTo>
                <a:lnTo>
                  <a:pt x="5136311" y="2574059"/>
                </a:lnTo>
                <a:lnTo>
                  <a:pt x="4824973" y="2030731"/>
                </a:lnTo>
                <a:close/>
                <a:moveTo>
                  <a:pt x="2197983" y="2020108"/>
                </a:moveTo>
                <a:lnTo>
                  <a:pt x="1886645" y="2563436"/>
                </a:lnTo>
                <a:lnTo>
                  <a:pt x="2197983" y="3106766"/>
                </a:lnTo>
                <a:lnTo>
                  <a:pt x="2828533" y="3106766"/>
                </a:lnTo>
                <a:lnTo>
                  <a:pt x="3139871" y="2563436"/>
                </a:lnTo>
                <a:lnTo>
                  <a:pt x="2828533" y="2020108"/>
                </a:lnTo>
                <a:close/>
                <a:moveTo>
                  <a:pt x="3188583" y="1446299"/>
                </a:moveTo>
                <a:lnTo>
                  <a:pt x="2877245" y="1989628"/>
                </a:lnTo>
                <a:lnTo>
                  <a:pt x="3188583" y="2532957"/>
                </a:lnTo>
                <a:lnTo>
                  <a:pt x="3819133" y="2532957"/>
                </a:lnTo>
                <a:lnTo>
                  <a:pt x="4130471" y="1989628"/>
                </a:lnTo>
                <a:lnTo>
                  <a:pt x="3819133" y="1446299"/>
                </a:lnTo>
                <a:close/>
                <a:moveTo>
                  <a:pt x="4194423" y="891540"/>
                </a:moveTo>
                <a:lnTo>
                  <a:pt x="3883085" y="1434869"/>
                </a:lnTo>
                <a:lnTo>
                  <a:pt x="4194423" y="1978199"/>
                </a:lnTo>
                <a:lnTo>
                  <a:pt x="4824973" y="1978199"/>
                </a:lnTo>
                <a:lnTo>
                  <a:pt x="5136311" y="1434869"/>
                </a:lnTo>
                <a:lnTo>
                  <a:pt x="4824973" y="891540"/>
                </a:lnTo>
                <a:close/>
                <a:moveTo>
                  <a:pt x="0" y="0"/>
                </a:moveTo>
                <a:lnTo>
                  <a:pt x="7232073" y="0"/>
                </a:lnTo>
                <a:lnTo>
                  <a:pt x="7232073" y="6857999"/>
                </a:lnTo>
                <a:lnTo>
                  <a:pt x="0" y="6857999"/>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063309" y="1637431"/>
            <a:ext cx="2156141" cy="646331"/>
          </a:xfrm>
          <a:prstGeom prst="rect">
            <a:avLst/>
          </a:prstGeom>
          <a:noFill/>
        </p:spPr>
        <p:txBody>
          <a:bodyPr wrap="square" rtlCol="0">
            <a:spAutoFit/>
          </a:bodyPr>
          <a:lstStyle/>
          <a:p>
            <a:r>
              <a:rPr lang="zh-CN" altLang="en-US" sz="3600" dirty="0" smtClean="0">
                <a:latin typeface="Segoe UI Semibold" panose="020B0702040204020203" pitchFamily="34" charset="0"/>
                <a:cs typeface="Segoe UI Semibold" panose="020B0702040204020203" pitchFamily="34" charset="0"/>
              </a:rPr>
              <a:t>网站演示</a:t>
            </a:r>
            <a:endParaRPr lang="zh-CN" altLang="en-US" sz="3600" dirty="0">
              <a:latin typeface="Segoe UI Semibold" panose="020B0702040204020203" pitchFamily="34" charset="0"/>
              <a:cs typeface="Segoe UI Semibold" panose="020B0702040204020203" pitchFamily="34" charset="0"/>
            </a:endParaRPr>
          </a:p>
        </p:txBody>
      </p:sp>
      <p:grpSp>
        <p:nvGrpSpPr>
          <p:cNvPr id="24" name="组合 23"/>
          <p:cNvGrpSpPr/>
          <p:nvPr/>
        </p:nvGrpSpPr>
        <p:grpSpPr>
          <a:xfrm rot="16200000">
            <a:off x="-526555" y="959556"/>
            <a:ext cx="2145806" cy="226694"/>
            <a:chOff x="10046195" y="558165"/>
            <a:chExt cx="2145806" cy="226694"/>
          </a:xfrm>
        </p:grpSpPr>
        <p:cxnSp>
          <p:nvCxnSpPr>
            <p:cNvPr id="25" name="直接连接符 24"/>
            <p:cNvCxnSpPr>
              <a:endCxn id="27" idx="6"/>
            </p:cNvCxnSpPr>
            <p:nvPr/>
          </p:nvCxnSpPr>
          <p:spPr>
            <a:xfrm flipH="1">
              <a:off x="10091914" y="581025"/>
              <a:ext cx="2100087"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1468100" y="762000"/>
              <a:ext cx="723900"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046195" y="558165"/>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1445240" y="739140"/>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1063308" y="4304431"/>
            <a:ext cx="3075555" cy="646331"/>
          </a:xfrm>
          <a:prstGeom prst="rect">
            <a:avLst/>
          </a:prstGeom>
          <a:noFill/>
        </p:spPr>
        <p:txBody>
          <a:bodyPr wrap="square" rtlCol="0">
            <a:spAutoFit/>
          </a:bodyPr>
          <a:lstStyle/>
          <a:p>
            <a:r>
              <a:rPr lang="zh-CN" altLang="en-US" sz="3600" dirty="0" smtClean="0">
                <a:latin typeface="Segoe UI Semibold" panose="020B0702040204020203" pitchFamily="34" charset="0"/>
                <a:cs typeface="Segoe UI Semibold" panose="020B0702040204020203" pitchFamily="34" charset="0"/>
              </a:rPr>
              <a:t>智能合约展示</a:t>
            </a:r>
            <a:endParaRPr lang="zh-CN" altLang="en-US" sz="3600" dirty="0">
              <a:latin typeface="Segoe UI Semibold" panose="020B0702040204020203" pitchFamily="34" charset="0"/>
              <a:cs typeface="Segoe UI Semibold" panose="020B07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47" presetClass="entr" presetSubtype="0" fill="hold" nodeType="withEffect">
                                  <p:stCondLst>
                                    <p:cond delay="3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par>
                                <p:cTn id="14" presetID="50" presetClass="entr" presetSubtype="0" decel="100000" fill="hold" grpId="0" nodeType="withEffect">
                                  <p:stCondLst>
                                    <p:cond delay="1000"/>
                                  </p:stCondLst>
                                  <p:childTnLst>
                                    <p:set>
                                      <p:cBhvr>
                                        <p:cTn id="15" dur="1" fill="hold">
                                          <p:stCondLst>
                                            <p:cond delay="0"/>
                                          </p:stCondLst>
                                        </p:cTn>
                                        <p:tgtEl>
                                          <p:spTgt spid="21"/>
                                        </p:tgtEl>
                                        <p:attrNameLst>
                                          <p:attrName>style.visibility</p:attrName>
                                        </p:attrNameLst>
                                      </p:cBhvr>
                                      <p:to>
                                        <p:strVal val="visible"/>
                                      </p:to>
                                    </p:set>
                                    <p:anim calcmode="lin" valueType="num">
                                      <p:cBhvr>
                                        <p:cTn id="16" dur="1000" fill="hold"/>
                                        <p:tgtEl>
                                          <p:spTgt spid="21"/>
                                        </p:tgtEl>
                                        <p:attrNameLst>
                                          <p:attrName>ppt_w</p:attrName>
                                        </p:attrNameLst>
                                      </p:cBhvr>
                                      <p:tavLst>
                                        <p:tav tm="0">
                                          <p:val>
                                            <p:strVal val="#ppt_w+.3"/>
                                          </p:val>
                                        </p:tav>
                                        <p:tav tm="100000">
                                          <p:val>
                                            <p:strVal val="#ppt_w"/>
                                          </p:val>
                                        </p:tav>
                                      </p:tavLst>
                                    </p:anim>
                                    <p:anim calcmode="lin" valueType="num">
                                      <p:cBhvr>
                                        <p:cTn id="17" dur="1000" fill="hold"/>
                                        <p:tgtEl>
                                          <p:spTgt spid="21"/>
                                        </p:tgtEl>
                                        <p:attrNameLst>
                                          <p:attrName>ppt_h</p:attrName>
                                        </p:attrNameLst>
                                      </p:cBhvr>
                                      <p:tavLst>
                                        <p:tav tm="0">
                                          <p:val>
                                            <p:strVal val="#ppt_h"/>
                                          </p:val>
                                        </p:tav>
                                        <p:tav tm="100000">
                                          <p:val>
                                            <p:strVal val="#ppt_h"/>
                                          </p:val>
                                        </p:tav>
                                      </p:tavLst>
                                    </p:anim>
                                    <p:animEffect transition="in" filter="fade">
                                      <p:cBhvr>
                                        <p:cTn id="18" dur="1000"/>
                                        <p:tgtEl>
                                          <p:spTgt spid="21"/>
                                        </p:tgtEl>
                                      </p:cBhvr>
                                    </p:animEffect>
                                  </p:childTnLst>
                                </p:cTn>
                              </p:par>
                              <p:par>
                                <p:cTn id="19" presetID="50" presetClass="entr" presetSubtype="0" decel="100000" fill="hold" grpId="0" nodeType="withEffect">
                                  <p:stCondLst>
                                    <p:cond delay="100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strVal val="#ppt_w+.3"/>
                                          </p:val>
                                        </p:tav>
                                        <p:tav tm="100000">
                                          <p:val>
                                            <p:strVal val="#ppt_w"/>
                                          </p:val>
                                        </p:tav>
                                      </p:tavLst>
                                    </p:anim>
                                    <p:anim calcmode="lin" valueType="num">
                                      <p:cBhvr>
                                        <p:cTn id="22" dur="1000" fill="hold"/>
                                        <p:tgtEl>
                                          <p:spTgt spid="12"/>
                                        </p:tgtEl>
                                        <p:attrNameLst>
                                          <p:attrName>ppt_h</p:attrName>
                                        </p:attrNameLst>
                                      </p:cBhvr>
                                      <p:tavLst>
                                        <p:tav tm="0">
                                          <p:val>
                                            <p:strVal val="#ppt_h"/>
                                          </p:val>
                                        </p:tav>
                                        <p:tav tm="100000">
                                          <p:val>
                                            <p:strVal val="#ppt_h"/>
                                          </p:val>
                                        </p:tav>
                                      </p:tavLst>
                                    </p:anim>
                                    <p:animEffect transition="in" filter="fade">
                                      <p:cBhvr>
                                        <p:cTn id="2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p:cNvSpPr/>
          <p:nvPr/>
        </p:nvSpPr>
        <p:spPr>
          <a:xfrm>
            <a:off x="4486323" y="1054415"/>
            <a:ext cx="3222022" cy="3222022"/>
          </a:xfrm>
          <a:prstGeom prst="ellipse">
            <a:avLst/>
          </a:prstGeom>
          <a:blipFill dpi="0" rotWithShape="1">
            <a:blip r:embed="rId2"/>
            <a:srcRect/>
            <a:stretch>
              <a:fillRect l="-98483" t="-40061" r="-113694" b="-35537"/>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50" name="文本框 49"/>
          <p:cNvSpPr txBox="1"/>
          <p:nvPr/>
        </p:nvSpPr>
        <p:spPr>
          <a:xfrm>
            <a:off x="3202405" y="4734193"/>
            <a:ext cx="5787189" cy="646331"/>
          </a:xfrm>
          <a:prstGeom prst="rect">
            <a:avLst/>
          </a:prstGeom>
          <a:noFill/>
        </p:spPr>
        <p:txBody>
          <a:bodyPr wrap="square" rtlCol="0">
            <a:spAutoFit/>
          </a:bodyPr>
          <a:lstStyle/>
          <a:p>
            <a:r>
              <a:rPr lang="en-US" altLang="zh-CN" sz="3600" dirty="0" err="1">
                <a:latin typeface="Segoe UI Semibold" panose="020B0702040204020203" pitchFamily="34" charset="0"/>
                <a:cs typeface="Segoe UI Semibold" panose="020B0702040204020203" pitchFamily="34" charset="0"/>
              </a:rPr>
              <a:t>SnowBall</a:t>
            </a:r>
            <a:r>
              <a:rPr lang="zh-CN" altLang="en-US" sz="3600" dirty="0">
                <a:latin typeface="Segoe UI Semibold" panose="020B0702040204020203" pitchFamily="34" charset="0"/>
                <a:cs typeface="Segoe UI Semibold" panose="020B0702040204020203" pitchFamily="34" charset="0"/>
              </a:rPr>
              <a:t>生态及其发展规划</a:t>
            </a:r>
            <a:endParaRPr lang="zh-CN" altLang="en-US" sz="3600" dirty="0">
              <a:latin typeface="Segoe UI Semibold" panose="020B0702040204020203" pitchFamily="34" charset="0"/>
              <a:cs typeface="Segoe UI Semibold" panose="020B0702040204020203" pitchFamily="34" charset="0"/>
            </a:endParaRPr>
          </a:p>
        </p:txBody>
      </p:sp>
      <p:sp>
        <p:nvSpPr>
          <p:cNvPr id="45" name="椭圆 44"/>
          <p:cNvSpPr/>
          <p:nvPr/>
        </p:nvSpPr>
        <p:spPr>
          <a:xfrm>
            <a:off x="5280514" y="1777024"/>
            <a:ext cx="1630973" cy="1630974"/>
          </a:xfrm>
          <a:prstGeom prst="ellipse">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186931" y="1683441"/>
            <a:ext cx="1818140" cy="1818140"/>
          </a:xfrm>
          <a:prstGeom prst="ellipse">
            <a:avLst/>
          </a:prstGeom>
          <a:no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483175" y="3520397"/>
            <a:ext cx="119156" cy="119156"/>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673158" y="3434556"/>
            <a:ext cx="69190" cy="691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5167885" y="2665426"/>
            <a:ext cx="73503" cy="73503"/>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5580209" y="1886379"/>
            <a:ext cx="1126405" cy="1107996"/>
          </a:xfrm>
          <a:prstGeom prst="rect">
            <a:avLst/>
          </a:prstGeom>
          <a:noFill/>
        </p:spPr>
        <p:txBody>
          <a:bodyPr wrap="square" rtlCol="0">
            <a:spAutoFit/>
          </a:bodyPr>
          <a:lstStyle/>
          <a:p>
            <a:r>
              <a:rPr lang="en-US" altLang="zh-CN" sz="6600" dirty="0">
                <a:solidFill>
                  <a:schemeClr val="bg1">
                    <a:lumMod val="95000"/>
                  </a:schemeClr>
                </a:solidFill>
                <a:latin typeface="Calibri" panose="020F0502020204030204" pitchFamily="34" charset="0"/>
                <a:ea typeface="+mj-ea"/>
                <a:cs typeface="Calibri" panose="020F0502020204030204" pitchFamily="34" charset="0"/>
              </a:rPr>
              <a:t>04</a:t>
            </a:r>
            <a:endParaRPr lang="zh-CN" altLang="en-US" sz="6600" dirty="0">
              <a:solidFill>
                <a:schemeClr val="bg1">
                  <a:lumMod val="95000"/>
                </a:schemeClr>
              </a:solidFill>
              <a:latin typeface="Calibri" panose="020F0502020204030204" pitchFamily="34" charset="0"/>
              <a:ea typeface="+mj-ea"/>
              <a:cs typeface="Calibri" panose="020F0502020204030204" pitchFamily="34" charset="0"/>
            </a:endParaRPr>
          </a:p>
        </p:txBody>
      </p:sp>
      <p:grpSp>
        <p:nvGrpSpPr>
          <p:cNvPr id="55" name="组合 54"/>
          <p:cNvGrpSpPr/>
          <p:nvPr/>
        </p:nvGrpSpPr>
        <p:grpSpPr>
          <a:xfrm>
            <a:off x="5044791" y="1510781"/>
            <a:ext cx="2116445" cy="2161093"/>
            <a:chOff x="5044791" y="1510781"/>
            <a:chExt cx="2116445" cy="2161093"/>
          </a:xfrm>
        </p:grpSpPr>
        <p:sp>
          <p:nvSpPr>
            <p:cNvPr id="56" name="弧形 55"/>
            <p:cNvSpPr/>
            <p:nvPr/>
          </p:nvSpPr>
          <p:spPr>
            <a:xfrm>
              <a:off x="5044791" y="1523617"/>
              <a:ext cx="2116445" cy="2148257"/>
            </a:xfrm>
            <a:prstGeom prst="arc">
              <a:avLst>
                <a:gd name="adj1" fmla="val 16135557"/>
                <a:gd name="adj2" fmla="val 893857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椭圆 56"/>
            <p:cNvSpPr/>
            <p:nvPr/>
          </p:nvSpPr>
          <p:spPr>
            <a:xfrm>
              <a:off x="6068704" y="1510781"/>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177571" y="3129313"/>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4705970" y="1257299"/>
            <a:ext cx="2698189" cy="2748055"/>
            <a:chOff x="4705970" y="1257299"/>
            <a:chExt cx="2698189" cy="2748055"/>
          </a:xfrm>
        </p:grpSpPr>
        <p:sp>
          <p:nvSpPr>
            <p:cNvPr id="60" name="弧形 59"/>
            <p:cNvSpPr/>
            <p:nvPr/>
          </p:nvSpPr>
          <p:spPr>
            <a:xfrm>
              <a:off x="4705970" y="1269126"/>
              <a:ext cx="2698189" cy="2724217"/>
            </a:xfrm>
            <a:prstGeom prst="arc">
              <a:avLst>
                <a:gd name="adj1" fmla="val 5368489"/>
                <a:gd name="adj2" fmla="val 16261056"/>
              </a:avLst>
            </a:prstGeom>
            <a:noFill/>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椭圆 60"/>
            <p:cNvSpPr/>
            <p:nvPr/>
          </p:nvSpPr>
          <p:spPr>
            <a:xfrm>
              <a:off x="6068704" y="1257299"/>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050909" y="3976724"/>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5280513" y="1523617"/>
            <a:ext cx="2123646" cy="2261506"/>
            <a:chOff x="5280513" y="1523617"/>
            <a:chExt cx="2123646" cy="2261506"/>
          </a:xfrm>
        </p:grpSpPr>
        <p:sp>
          <p:nvSpPr>
            <p:cNvPr id="64" name="弧形 63"/>
            <p:cNvSpPr/>
            <p:nvPr/>
          </p:nvSpPr>
          <p:spPr>
            <a:xfrm>
              <a:off x="5280513" y="1523617"/>
              <a:ext cx="2123646" cy="2261506"/>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椭圆 64"/>
            <p:cNvSpPr/>
            <p:nvPr/>
          </p:nvSpPr>
          <p:spPr>
            <a:xfrm>
              <a:off x="6991645" y="3518145"/>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椭圆 65"/>
          <p:cNvSpPr/>
          <p:nvPr/>
        </p:nvSpPr>
        <p:spPr>
          <a:xfrm>
            <a:off x="7403596" y="1463180"/>
            <a:ext cx="95201" cy="952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5708606" y="2816644"/>
            <a:ext cx="741866" cy="369332"/>
          </a:xfrm>
          <a:prstGeom prst="rect">
            <a:avLst/>
          </a:prstGeom>
          <a:noFill/>
        </p:spPr>
        <p:txBody>
          <a:bodyPr wrap="square" rtlCol="0">
            <a:spAutoFit/>
          </a:bodyPr>
          <a:lstStyle/>
          <a:p>
            <a:r>
              <a:rPr lang="en-US" altLang="zh-CN" b="1" dirty="0">
                <a:solidFill>
                  <a:schemeClr val="bg1">
                    <a:lumMod val="95000"/>
                  </a:schemeClr>
                </a:solidFill>
                <a:latin typeface="+mn-ea"/>
              </a:rPr>
              <a:t>PART</a:t>
            </a:r>
            <a:endParaRPr lang="zh-CN" altLang="en-US" b="1" dirty="0">
              <a:solidFill>
                <a:schemeClr val="bg1">
                  <a:lumMod val="95000"/>
                </a:schemeClr>
              </a:solidFill>
              <a:latin typeface="+mn-ea"/>
            </a:endParaRPr>
          </a:p>
        </p:txBody>
      </p:sp>
      <p:sp>
        <p:nvSpPr>
          <p:cNvPr id="68" name="Oval 42"/>
          <p:cNvSpPr/>
          <p:nvPr/>
        </p:nvSpPr>
        <p:spPr>
          <a:xfrm>
            <a:off x="4316399" y="885825"/>
            <a:ext cx="3559202" cy="3559202"/>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944009" y="1683441"/>
            <a:ext cx="144718" cy="14471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179143" y="1552171"/>
            <a:ext cx="58600" cy="5860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5035306" y="3512891"/>
            <a:ext cx="107812" cy="118372"/>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7318444" y="2293374"/>
            <a:ext cx="95201" cy="95201"/>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par>
                                <p:cTn id="10" presetID="50" presetClass="entr" presetSubtype="0" decel="100000" fill="hold" grpId="0" nodeType="withEffect">
                                  <p:stCondLst>
                                    <p:cond delay="200"/>
                                  </p:stCondLst>
                                  <p:childTnLst>
                                    <p:set>
                                      <p:cBhvr>
                                        <p:cTn id="11" dur="1" fill="hold">
                                          <p:stCondLst>
                                            <p:cond delay="0"/>
                                          </p:stCondLst>
                                        </p:cTn>
                                        <p:tgtEl>
                                          <p:spTgt spid="54"/>
                                        </p:tgtEl>
                                        <p:attrNameLst>
                                          <p:attrName>style.visibility</p:attrName>
                                        </p:attrNameLst>
                                      </p:cBhvr>
                                      <p:to>
                                        <p:strVal val="visible"/>
                                      </p:to>
                                    </p:set>
                                    <p:anim calcmode="lin" valueType="num">
                                      <p:cBhvr>
                                        <p:cTn id="12" dur="1000" fill="hold"/>
                                        <p:tgtEl>
                                          <p:spTgt spid="54"/>
                                        </p:tgtEl>
                                        <p:attrNameLst>
                                          <p:attrName>ppt_w</p:attrName>
                                        </p:attrNameLst>
                                      </p:cBhvr>
                                      <p:tavLst>
                                        <p:tav tm="0">
                                          <p:val>
                                            <p:strVal val="#ppt_w+.3"/>
                                          </p:val>
                                        </p:tav>
                                        <p:tav tm="100000">
                                          <p:val>
                                            <p:strVal val="#ppt_w"/>
                                          </p:val>
                                        </p:tav>
                                      </p:tavLst>
                                    </p:anim>
                                    <p:anim calcmode="lin" valueType="num">
                                      <p:cBhvr>
                                        <p:cTn id="13" dur="1000" fill="hold"/>
                                        <p:tgtEl>
                                          <p:spTgt spid="54"/>
                                        </p:tgtEl>
                                        <p:attrNameLst>
                                          <p:attrName>ppt_h</p:attrName>
                                        </p:attrNameLst>
                                      </p:cBhvr>
                                      <p:tavLst>
                                        <p:tav tm="0">
                                          <p:val>
                                            <p:strVal val="#ppt_h"/>
                                          </p:val>
                                        </p:tav>
                                        <p:tav tm="100000">
                                          <p:val>
                                            <p:strVal val="#ppt_h"/>
                                          </p:val>
                                        </p:tav>
                                      </p:tavLst>
                                    </p:anim>
                                    <p:animEffect transition="in" filter="fade">
                                      <p:cBhvr>
                                        <p:cTn id="14" dur="1000"/>
                                        <p:tgtEl>
                                          <p:spTgt spid="54"/>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67"/>
                                        </p:tgtEl>
                                        <p:attrNameLst>
                                          <p:attrName>style.visibility</p:attrName>
                                        </p:attrNameLst>
                                      </p:cBhvr>
                                      <p:to>
                                        <p:strVal val="visible"/>
                                      </p:to>
                                    </p:set>
                                    <p:anim calcmode="lin" valueType="num">
                                      <p:cBhvr>
                                        <p:cTn id="17" dur="500" fill="hold"/>
                                        <p:tgtEl>
                                          <p:spTgt spid="67"/>
                                        </p:tgtEl>
                                        <p:attrNameLst>
                                          <p:attrName>ppt_w</p:attrName>
                                        </p:attrNameLst>
                                      </p:cBhvr>
                                      <p:tavLst>
                                        <p:tav tm="0">
                                          <p:val>
                                            <p:fltVal val="0"/>
                                          </p:val>
                                        </p:tav>
                                        <p:tav tm="100000">
                                          <p:val>
                                            <p:strVal val="#ppt_w"/>
                                          </p:val>
                                        </p:tav>
                                      </p:tavLst>
                                    </p:anim>
                                    <p:anim calcmode="lin" valueType="num">
                                      <p:cBhvr>
                                        <p:cTn id="18" dur="500" fill="hold"/>
                                        <p:tgtEl>
                                          <p:spTgt spid="67"/>
                                        </p:tgtEl>
                                        <p:attrNameLst>
                                          <p:attrName>ppt_h</p:attrName>
                                        </p:attrNameLst>
                                      </p:cBhvr>
                                      <p:tavLst>
                                        <p:tav tm="0">
                                          <p:val>
                                            <p:fltVal val="0"/>
                                          </p:val>
                                        </p:tav>
                                        <p:tav tm="100000">
                                          <p:val>
                                            <p:strVal val="#ppt_h"/>
                                          </p:val>
                                        </p:tav>
                                      </p:tavLst>
                                    </p:anim>
                                    <p:animEffect transition="in" filter="fade">
                                      <p:cBhvr>
                                        <p:cTn id="19" dur="500"/>
                                        <p:tgtEl>
                                          <p:spTgt spid="67"/>
                                        </p:tgtEl>
                                      </p:cBhvr>
                                    </p:animEffect>
                                  </p:childTnLst>
                                </p:cTn>
                              </p:par>
                              <p:par>
                                <p:cTn id="20" presetID="18" presetClass="entr" presetSubtype="12" fill="hold" grpId="0" nodeType="withEffect">
                                  <p:stCondLst>
                                    <p:cond delay="400"/>
                                  </p:stCondLst>
                                  <p:childTnLst>
                                    <p:set>
                                      <p:cBhvr>
                                        <p:cTn id="21" dur="1" fill="hold">
                                          <p:stCondLst>
                                            <p:cond delay="0"/>
                                          </p:stCondLst>
                                        </p:cTn>
                                        <p:tgtEl>
                                          <p:spTgt spid="68"/>
                                        </p:tgtEl>
                                        <p:attrNameLst>
                                          <p:attrName>style.visibility</p:attrName>
                                        </p:attrNameLst>
                                      </p:cBhvr>
                                      <p:to>
                                        <p:strVal val="visible"/>
                                      </p:to>
                                    </p:set>
                                    <p:animEffect transition="in" filter="strips(downLeft)">
                                      <p:cBhvr>
                                        <p:cTn id="22" dur="750"/>
                                        <p:tgtEl>
                                          <p:spTgt spid="68"/>
                                        </p:tgtEl>
                                      </p:cBhvr>
                                    </p:animEffect>
                                  </p:childTnLst>
                                </p:cTn>
                              </p:par>
                              <p:par>
                                <p:cTn id="23" presetID="18" presetClass="entr" presetSubtype="12" fill="hold" nodeType="withEffect">
                                  <p:stCondLst>
                                    <p:cond delay="600"/>
                                  </p:stCondLst>
                                  <p:childTnLst>
                                    <p:set>
                                      <p:cBhvr>
                                        <p:cTn id="24" dur="1" fill="hold">
                                          <p:stCondLst>
                                            <p:cond delay="0"/>
                                          </p:stCondLst>
                                        </p:cTn>
                                        <p:tgtEl>
                                          <p:spTgt spid="63"/>
                                        </p:tgtEl>
                                        <p:attrNameLst>
                                          <p:attrName>style.visibility</p:attrName>
                                        </p:attrNameLst>
                                      </p:cBhvr>
                                      <p:to>
                                        <p:strVal val="visible"/>
                                      </p:to>
                                    </p:set>
                                    <p:animEffect transition="in" filter="strips(downLeft)">
                                      <p:cBhvr>
                                        <p:cTn id="25" dur="750"/>
                                        <p:tgtEl>
                                          <p:spTgt spid="63"/>
                                        </p:tgtEl>
                                      </p:cBhvr>
                                    </p:animEffect>
                                  </p:childTnLst>
                                </p:cTn>
                              </p:par>
                              <p:par>
                                <p:cTn id="26" presetID="18" presetClass="entr" presetSubtype="3" fill="hold" nodeType="withEffect">
                                  <p:stCondLst>
                                    <p:cond delay="800"/>
                                  </p:stCondLst>
                                  <p:childTnLst>
                                    <p:set>
                                      <p:cBhvr>
                                        <p:cTn id="27" dur="1" fill="hold">
                                          <p:stCondLst>
                                            <p:cond delay="0"/>
                                          </p:stCondLst>
                                        </p:cTn>
                                        <p:tgtEl>
                                          <p:spTgt spid="59"/>
                                        </p:tgtEl>
                                        <p:attrNameLst>
                                          <p:attrName>style.visibility</p:attrName>
                                        </p:attrNameLst>
                                      </p:cBhvr>
                                      <p:to>
                                        <p:strVal val="visible"/>
                                      </p:to>
                                    </p:set>
                                    <p:animEffect transition="in" filter="strips(upRight)">
                                      <p:cBhvr>
                                        <p:cTn id="28" dur="750"/>
                                        <p:tgtEl>
                                          <p:spTgt spid="59"/>
                                        </p:tgtEl>
                                      </p:cBhvr>
                                    </p:animEffect>
                                  </p:childTnLst>
                                </p:cTn>
                              </p:par>
                              <p:par>
                                <p:cTn id="29" presetID="18" presetClass="entr" presetSubtype="12" fill="hold" nodeType="withEffect">
                                  <p:stCondLst>
                                    <p:cond delay="1000"/>
                                  </p:stCondLst>
                                  <p:childTnLst>
                                    <p:set>
                                      <p:cBhvr>
                                        <p:cTn id="30" dur="1" fill="hold">
                                          <p:stCondLst>
                                            <p:cond delay="0"/>
                                          </p:stCondLst>
                                        </p:cTn>
                                        <p:tgtEl>
                                          <p:spTgt spid="55"/>
                                        </p:tgtEl>
                                        <p:attrNameLst>
                                          <p:attrName>style.visibility</p:attrName>
                                        </p:attrNameLst>
                                      </p:cBhvr>
                                      <p:to>
                                        <p:strVal val="visible"/>
                                      </p:to>
                                    </p:set>
                                    <p:animEffect transition="in" filter="strips(downLeft)">
                                      <p:cBhvr>
                                        <p:cTn id="31" dur="750"/>
                                        <p:tgtEl>
                                          <p:spTgt spid="55"/>
                                        </p:tgtEl>
                                      </p:cBhvr>
                                    </p:animEffect>
                                  </p:childTnLst>
                                </p:cTn>
                              </p:par>
                              <p:par>
                                <p:cTn id="32" presetID="18" presetClass="entr" presetSubtype="3" fill="hold" grpId="0" nodeType="withEffect">
                                  <p:stCondLst>
                                    <p:cond delay="1100"/>
                                  </p:stCondLst>
                                  <p:childTnLst>
                                    <p:set>
                                      <p:cBhvr>
                                        <p:cTn id="33" dur="1" fill="hold">
                                          <p:stCondLst>
                                            <p:cond delay="0"/>
                                          </p:stCondLst>
                                        </p:cTn>
                                        <p:tgtEl>
                                          <p:spTgt spid="46"/>
                                        </p:tgtEl>
                                        <p:attrNameLst>
                                          <p:attrName>style.visibility</p:attrName>
                                        </p:attrNameLst>
                                      </p:cBhvr>
                                      <p:to>
                                        <p:strVal val="visible"/>
                                      </p:to>
                                    </p:set>
                                    <p:animEffect transition="in" filter="strips(upRight)">
                                      <p:cBhvr>
                                        <p:cTn id="34" dur="750"/>
                                        <p:tgtEl>
                                          <p:spTgt spid="46"/>
                                        </p:tgtEl>
                                      </p:cBhvr>
                                    </p:animEffect>
                                  </p:childTnLst>
                                </p:cTn>
                              </p:par>
                              <p:par>
                                <p:cTn id="35" presetID="2" presetClass="entr" presetSubtype="1" decel="100000" fill="hold" grpId="0" nodeType="withEffect">
                                  <p:stCondLst>
                                    <p:cond delay="180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1000" fill="hold"/>
                                        <p:tgtEl>
                                          <p:spTgt spid="66"/>
                                        </p:tgtEl>
                                        <p:attrNameLst>
                                          <p:attrName>ppt_x</p:attrName>
                                        </p:attrNameLst>
                                      </p:cBhvr>
                                      <p:tavLst>
                                        <p:tav tm="0">
                                          <p:val>
                                            <p:strVal val="#ppt_x"/>
                                          </p:val>
                                        </p:tav>
                                        <p:tav tm="100000">
                                          <p:val>
                                            <p:strVal val="#ppt_x"/>
                                          </p:val>
                                        </p:tav>
                                      </p:tavLst>
                                    </p:anim>
                                    <p:anim calcmode="lin" valueType="num">
                                      <p:cBhvr additive="base">
                                        <p:cTn id="38" dur="1000" fill="hold"/>
                                        <p:tgtEl>
                                          <p:spTgt spid="66"/>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80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1000" fill="hold"/>
                                        <p:tgtEl>
                                          <p:spTgt spid="72"/>
                                        </p:tgtEl>
                                        <p:attrNameLst>
                                          <p:attrName>ppt_x</p:attrName>
                                        </p:attrNameLst>
                                      </p:cBhvr>
                                      <p:tavLst>
                                        <p:tav tm="0">
                                          <p:val>
                                            <p:strVal val="#ppt_x"/>
                                          </p:val>
                                        </p:tav>
                                        <p:tav tm="100000">
                                          <p:val>
                                            <p:strVal val="#ppt_x"/>
                                          </p:val>
                                        </p:tav>
                                      </p:tavLst>
                                    </p:anim>
                                    <p:anim calcmode="lin" valueType="num">
                                      <p:cBhvr additive="base">
                                        <p:cTn id="42" dur="1000" fill="hold"/>
                                        <p:tgtEl>
                                          <p:spTgt spid="72"/>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800"/>
                                  </p:stCondLst>
                                  <p:childTnLst>
                                    <p:set>
                                      <p:cBhvr>
                                        <p:cTn id="44" dur="1" fill="hold">
                                          <p:stCondLst>
                                            <p:cond delay="0"/>
                                          </p:stCondLst>
                                        </p:cTn>
                                        <p:tgtEl>
                                          <p:spTgt spid="71"/>
                                        </p:tgtEl>
                                        <p:attrNameLst>
                                          <p:attrName>style.visibility</p:attrName>
                                        </p:attrNameLst>
                                      </p:cBhvr>
                                      <p:to>
                                        <p:strVal val="visible"/>
                                      </p:to>
                                    </p:set>
                                    <p:anim calcmode="lin" valueType="num">
                                      <p:cBhvr additive="base">
                                        <p:cTn id="45" dur="1000" fill="hold"/>
                                        <p:tgtEl>
                                          <p:spTgt spid="71"/>
                                        </p:tgtEl>
                                        <p:attrNameLst>
                                          <p:attrName>ppt_x</p:attrName>
                                        </p:attrNameLst>
                                      </p:cBhvr>
                                      <p:tavLst>
                                        <p:tav tm="0">
                                          <p:val>
                                            <p:strVal val="#ppt_x"/>
                                          </p:val>
                                        </p:tav>
                                        <p:tav tm="100000">
                                          <p:val>
                                            <p:strVal val="#ppt_x"/>
                                          </p:val>
                                        </p:tav>
                                      </p:tavLst>
                                    </p:anim>
                                    <p:anim calcmode="lin" valueType="num">
                                      <p:cBhvr additive="base">
                                        <p:cTn id="46" dur="1000" fill="hold"/>
                                        <p:tgtEl>
                                          <p:spTgt spid="71"/>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800"/>
                                  </p:stCondLst>
                                  <p:childTnLst>
                                    <p:set>
                                      <p:cBhvr>
                                        <p:cTn id="48" dur="1" fill="hold">
                                          <p:stCondLst>
                                            <p:cond delay="0"/>
                                          </p:stCondLst>
                                        </p:cTn>
                                        <p:tgtEl>
                                          <p:spTgt spid="69"/>
                                        </p:tgtEl>
                                        <p:attrNameLst>
                                          <p:attrName>style.visibility</p:attrName>
                                        </p:attrNameLst>
                                      </p:cBhvr>
                                      <p:to>
                                        <p:strVal val="visible"/>
                                      </p:to>
                                    </p:set>
                                    <p:anim calcmode="lin" valueType="num">
                                      <p:cBhvr additive="base">
                                        <p:cTn id="49" dur="1000" fill="hold"/>
                                        <p:tgtEl>
                                          <p:spTgt spid="69"/>
                                        </p:tgtEl>
                                        <p:attrNameLst>
                                          <p:attrName>ppt_x</p:attrName>
                                        </p:attrNameLst>
                                      </p:cBhvr>
                                      <p:tavLst>
                                        <p:tav tm="0">
                                          <p:val>
                                            <p:strVal val="#ppt_x"/>
                                          </p:val>
                                        </p:tav>
                                        <p:tav tm="100000">
                                          <p:val>
                                            <p:strVal val="#ppt_x"/>
                                          </p:val>
                                        </p:tav>
                                      </p:tavLst>
                                    </p:anim>
                                    <p:anim calcmode="lin" valueType="num">
                                      <p:cBhvr additive="base">
                                        <p:cTn id="50" dur="1000" fill="hold"/>
                                        <p:tgtEl>
                                          <p:spTgt spid="69"/>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80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1000" fill="hold"/>
                                        <p:tgtEl>
                                          <p:spTgt spid="70"/>
                                        </p:tgtEl>
                                        <p:attrNameLst>
                                          <p:attrName>ppt_x</p:attrName>
                                        </p:attrNameLst>
                                      </p:cBhvr>
                                      <p:tavLst>
                                        <p:tav tm="0">
                                          <p:val>
                                            <p:strVal val="#ppt_x"/>
                                          </p:val>
                                        </p:tav>
                                        <p:tav tm="100000">
                                          <p:val>
                                            <p:strVal val="#ppt_x"/>
                                          </p:val>
                                        </p:tav>
                                      </p:tavLst>
                                    </p:anim>
                                    <p:anim calcmode="lin" valueType="num">
                                      <p:cBhvr additive="base">
                                        <p:cTn id="54" dur="1000" fill="hold"/>
                                        <p:tgtEl>
                                          <p:spTgt spid="7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180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1000" fill="hold"/>
                                        <p:tgtEl>
                                          <p:spTgt spid="53"/>
                                        </p:tgtEl>
                                        <p:attrNameLst>
                                          <p:attrName>ppt_x</p:attrName>
                                        </p:attrNameLst>
                                      </p:cBhvr>
                                      <p:tavLst>
                                        <p:tav tm="0">
                                          <p:val>
                                            <p:strVal val="#ppt_x"/>
                                          </p:val>
                                        </p:tav>
                                        <p:tav tm="100000">
                                          <p:val>
                                            <p:strVal val="#ppt_x"/>
                                          </p:val>
                                        </p:tav>
                                      </p:tavLst>
                                    </p:anim>
                                    <p:anim calcmode="lin" valueType="num">
                                      <p:cBhvr additive="base">
                                        <p:cTn id="58" dur="1000" fill="hold"/>
                                        <p:tgtEl>
                                          <p:spTgt spid="53"/>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180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1000" fill="hold"/>
                                        <p:tgtEl>
                                          <p:spTgt spid="49"/>
                                        </p:tgtEl>
                                        <p:attrNameLst>
                                          <p:attrName>ppt_x</p:attrName>
                                        </p:attrNameLst>
                                      </p:cBhvr>
                                      <p:tavLst>
                                        <p:tav tm="0">
                                          <p:val>
                                            <p:strVal val="#ppt_x"/>
                                          </p:val>
                                        </p:tav>
                                        <p:tav tm="100000">
                                          <p:val>
                                            <p:strVal val="#ppt_x"/>
                                          </p:val>
                                        </p:tav>
                                      </p:tavLst>
                                    </p:anim>
                                    <p:anim calcmode="lin" valueType="num">
                                      <p:cBhvr additive="base">
                                        <p:cTn id="62" dur="1000" fill="hold"/>
                                        <p:tgtEl>
                                          <p:spTgt spid="49"/>
                                        </p:tgtEl>
                                        <p:attrNameLst>
                                          <p:attrName>ppt_y</p:attrName>
                                        </p:attrNameLst>
                                      </p:cBhvr>
                                      <p:tavLst>
                                        <p:tav tm="0">
                                          <p:val>
                                            <p:strVal val="0-#ppt_h/2"/>
                                          </p:val>
                                        </p:tav>
                                        <p:tav tm="100000">
                                          <p:val>
                                            <p:strVal val="#ppt_y"/>
                                          </p:val>
                                        </p:tav>
                                      </p:tavLst>
                                    </p:anim>
                                  </p:childTnLst>
                                </p:cTn>
                              </p:par>
                              <p:par>
                                <p:cTn id="63" presetID="53" presetClass="entr" presetSubtype="16"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750" fill="hold"/>
                                        <p:tgtEl>
                                          <p:spTgt spid="50"/>
                                        </p:tgtEl>
                                        <p:attrNameLst>
                                          <p:attrName>ppt_w</p:attrName>
                                        </p:attrNameLst>
                                      </p:cBhvr>
                                      <p:tavLst>
                                        <p:tav tm="0">
                                          <p:val>
                                            <p:fltVal val="0"/>
                                          </p:val>
                                        </p:tav>
                                        <p:tav tm="100000">
                                          <p:val>
                                            <p:strVal val="#ppt_w"/>
                                          </p:val>
                                        </p:tav>
                                      </p:tavLst>
                                    </p:anim>
                                    <p:anim calcmode="lin" valueType="num">
                                      <p:cBhvr>
                                        <p:cTn id="66" dur="750" fill="hold"/>
                                        <p:tgtEl>
                                          <p:spTgt spid="50"/>
                                        </p:tgtEl>
                                        <p:attrNameLst>
                                          <p:attrName>ppt_h</p:attrName>
                                        </p:attrNameLst>
                                      </p:cBhvr>
                                      <p:tavLst>
                                        <p:tav tm="0">
                                          <p:val>
                                            <p:fltVal val="0"/>
                                          </p:val>
                                        </p:tav>
                                        <p:tav tm="100000">
                                          <p:val>
                                            <p:strVal val="#ppt_h"/>
                                          </p:val>
                                        </p:tav>
                                      </p:tavLst>
                                    </p:anim>
                                    <p:animEffect transition="in" filter="fade">
                                      <p:cBhvr>
                                        <p:cTn id="67"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5" grpId="0" animBg="1"/>
      <p:bldP spid="46" grpId="0" animBg="1"/>
      <p:bldP spid="49" grpId="0" animBg="1"/>
      <p:bldP spid="53" grpId="0" animBg="1"/>
      <p:bldP spid="54" grpId="0"/>
      <p:bldP spid="66" grpId="0" animBg="1"/>
      <p:bldP spid="67" grpId="0"/>
      <p:bldP spid="68" grpId="0" animBg="1"/>
      <p:bldP spid="69" grpId="0" animBg="1"/>
      <p:bldP spid="70" grpId="0" animBg="1"/>
      <p:bldP spid="71" grpId="0" animBg="1"/>
      <p:bldP spid="7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85967" y="892985"/>
            <a:ext cx="4620068" cy="646331"/>
          </a:xfrm>
          <a:prstGeom prst="rect">
            <a:avLst/>
          </a:prstGeom>
          <a:noFill/>
        </p:spPr>
        <p:txBody>
          <a:bodyPr wrap="square" rtlCol="0">
            <a:spAutoFit/>
          </a:bodyPr>
          <a:lstStyle/>
          <a:p>
            <a:r>
              <a:rPr lang="en-US" altLang="zh-CN" sz="3600" b="1" dirty="0"/>
              <a:t>SNOWBALL</a:t>
            </a:r>
            <a:r>
              <a:rPr lang="zh-CN" altLang="en-US" sz="3600" b="1" dirty="0"/>
              <a:t>生态系统</a:t>
            </a:r>
          </a:p>
        </p:txBody>
      </p:sp>
      <p:sp>
        <p:nvSpPr>
          <p:cNvPr id="6" name="文本框 5"/>
          <p:cNvSpPr txBox="1"/>
          <p:nvPr/>
        </p:nvSpPr>
        <p:spPr>
          <a:xfrm>
            <a:off x="1378942" y="2141789"/>
            <a:ext cx="9434118" cy="828175"/>
          </a:xfrm>
          <a:prstGeom prst="rect">
            <a:avLst/>
          </a:prstGeom>
          <a:noFill/>
        </p:spPr>
        <p:txBody>
          <a:bodyPr wrap="square" rtlCol="0">
            <a:spAutoFit/>
          </a:bodyPr>
          <a:lstStyle/>
          <a:p>
            <a:pPr algn="ctr">
              <a:lnSpc>
                <a:spcPct val="150000"/>
              </a:lnSpc>
            </a:pPr>
            <a:r>
              <a:rPr lang="zh-CN" altLang="en-US" sz="1100" dirty="0"/>
              <a:t>雪球交易平台本身可实现资产重组的功能，用户的盈亏取决于用户的交易行为。但除些之外，熊猫团队将会建立一个应用产品生态系统作为雪球交易平台币的价值来源之一</a:t>
            </a:r>
            <a:r>
              <a:rPr lang="en-US" altLang="zh-CN" sz="1100" dirty="0"/>
              <a:t>.</a:t>
            </a:r>
            <a:r>
              <a:rPr lang="en-US" altLang="zh-CN" sz="1100" dirty="0" err="1"/>
              <a:t>SnowBall</a:t>
            </a:r>
            <a:r>
              <a:rPr lang="zh-CN" altLang="en-US" sz="1100" dirty="0"/>
              <a:t>交易平台上线后，熊猫团队将基于雪球交易平台专注地，不遗余力地为用户创造出更有价值的应用产品。这些雪球应用产品与雪球交易平台相互促进，相辅相成，最终实现雪球生态系统的持续，稳定发展。</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7" name="Chord 6"/>
          <p:cNvSpPr/>
          <p:nvPr/>
        </p:nvSpPr>
        <p:spPr>
          <a:xfrm>
            <a:off x="1256553" y="4323585"/>
            <a:ext cx="9678896" cy="6900166"/>
          </a:xfrm>
          <a:prstGeom prst="chord">
            <a:avLst>
              <a:gd name="adj1" fmla="val 11429899"/>
              <a:gd name="adj2" fmla="val 20957343"/>
            </a:avLst>
          </a:prstGeom>
          <a:blipFill dpi="0" rotWithShape="1">
            <a:blip r:embed="rId2"/>
            <a:srcRect/>
            <a:stretch>
              <a:fillRect l="-1962" t="-44036" r="-5355" b="-747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hord 6"/>
          <p:cNvSpPr/>
          <p:nvPr/>
        </p:nvSpPr>
        <p:spPr>
          <a:xfrm>
            <a:off x="1256553" y="4323585"/>
            <a:ext cx="9678896" cy="6900166"/>
          </a:xfrm>
          <a:prstGeom prst="chord">
            <a:avLst>
              <a:gd name="adj1" fmla="val 11429899"/>
              <a:gd name="adj2" fmla="val 20957343"/>
            </a:avLst>
          </a:prstGeom>
          <a:noFill/>
          <a:ln w="476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弧形 9"/>
          <p:cNvSpPr/>
          <p:nvPr/>
        </p:nvSpPr>
        <p:spPr>
          <a:xfrm>
            <a:off x="916169" y="4089680"/>
            <a:ext cx="10237276" cy="7034888"/>
          </a:xfrm>
          <a:prstGeom prst="arc">
            <a:avLst>
              <a:gd name="adj1" fmla="val 11290316"/>
              <a:gd name="adj2" fmla="val 2110914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 name="Oval 2"/>
          <p:cNvSpPr/>
          <p:nvPr/>
        </p:nvSpPr>
        <p:spPr>
          <a:xfrm>
            <a:off x="7999635" y="4134497"/>
            <a:ext cx="1270000" cy="1270000"/>
          </a:xfrm>
          <a:prstGeom prst="ellipse">
            <a:avLst/>
          </a:prstGeom>
          <a:blipFill dpi="0" rotWithShape="1">
            <a:blip r:embed="rId3"/>
            <a:srcRect/>
            <a:stretch>
              <a:fillRect l="-50300" t="-10715" r="-39603" b="-15838"/>
            </a:stretch>
          </a:blipFill>
          <a:ln w="28575"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p:cNvSpPr/>
          <p:nvPr/>
        </p:nvSpPr>
        <p:spPr>
          <a:xfrm>
            <a:off x="633054" y="3895128"/>
            <a:ext cx="10803506" cy="7423992"/>
          </a:xfrm>
          <a:prstGeom prst="arc">
            <a:avLst>
              <a:gd name="adj1" fmla="val 13203396"/>
              <a:gd name="adj2" fmla="val 17455292"/>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nvSpPr>
        <p:spPr>
          <a:xfrm>
            <a:off x="2549229" y="4651073"/>
            <a:ext cx="163326" cy="163326"/>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015324" y="4101261"/>
            <a:ext cx="110235" cy="110235"/>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7388215" y="3999758"/>
            <a:ext cx="47912" cy="47912"/>
          </a:xfrm>
          <a:prstGeom prst="ellipse">
            <a:avLst/>
          </a:prstGeom>
          <a:solidFill>
            <a:schemeClr val="tx1">
              <a:lumMod val="50000"/>
              <a:lumOff val="5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3"/>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3" presetClass="entr" presetSubtype="16" fill="hold" grpId="0" nodeType="withEffect">
                                  <p:stCondLst>
                                    <p:cond delay="600"/>
                                  </p:stCondLst>
                                  <p:iterate type="wd">
                                    <p:tmPct val="5000"/>
                                  </p:iterate>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22" presetClass="entr" presetSubtype="2" fill="hold" grpId="0" nodeType="withEffect">
                                  <p:stCondLst>
                                    <p:cond delay="110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750"/>
                                        <p:tgtEl>
                                          <p:spTgt spid="10"/>
                                        </p:tgtEl>
                                      </p:cBhvr>
                                    </p:animEffect>
                                  </p:childTnLst>
                                </p:cTn>
                              </p:par>
                              <p:par>
                                <p:cTn id="18" presetID="22" presetClass="entr" presetSubtype="8" fill="hold" grpId="0" nodeType="withEffect">
                                  <p:stCondLst>
                                    <p:cond delay="140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750"/>
                                        <p:tgtEl>
                                          <p:spTgt spid="11"/>
                                        </p:tgtEl>
                                      </p:cBhvr>
                                    </p:animEffect>
                                  </p:childTnLst>
                                </p:cTn>
                              </p:par>
                              <p:par>
                                <p:cTn id="21" presetID="42" presetClass="entr" presetSubtype="0" fill="hold" grpId="0" nodeType="withEffect">
                                  <p:stCondLst>
                                    <p:cond delay="22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anim calcmode="lin" valueType="num">
                                      <p:cBhvr>
                                        <p:cTn id="29" dur="500" fill="hold"/>
                                        <p:tgtEl>
                                          <p:spTgt spid="13"/>
                                        </p:tgtEl>
                                        <p:attrNameLst>
                                          <p:attrName>ppt_x</p:attrName>
                                        </p:attrNameLst>
                                      </p:cBhvr>
                                      <p:tavLst>
                                        <p:tav tm="0">
                                          <p:val>
                                            <p:strVal val="#ppt_x"/>
                                          </p:val>
                                        </p:tav>
                                        <p:tav tm="100000">
                                          <p:val>
                                            <p:strVal val="#ppt_x"/>
                                          </p:val>
                                        </p:tav>
                                      </p:tavLst>
                                    </p:anim>
                                    <p:anim calcmode="lin" valueType="num">
                                      <p:cBhvr>
                                        <p:cTn id="30" dur="500" fill="hold"/>
                                        <p:tgtEl>
                                          <p:spTgt spid="1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7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anim calcmode="lin" valueType="num">
                                      <p:cBhvr>
                                        <p:cTn id="34" dur="500" fill="hold"/>
                                        <p:tgtEl>
                                          <p:spTgt spid="14"/>
                                        </p:tgtEl>
                                        <p:attrNameLst>
                                          <p:attrName>ppt_x</p:attrName>
                                        </p:attrNameLst>
                                      </p:cBhvr>
                                      <p:tavLst>
                                        <p:tav tm="0">
                                          <p:val>
                                            <p:strVal val="#ppt_x"/>
                                          </p:val>
                                        </p:tav>
                                        <p:tav tm="100000">
                                          <p:val>
                                            <p:strVal val="#ppt_x"/>
                                          </p:val>
                                        </p:tav>
                                      </p:tavLst>
                                    </p:anim>
                                    <p:anim calcmode="lin" valueType="num">
                                      <p:cBhvr>
                                        <p:cTn id="35" dur="500" fill="hold"/>
                                        <p:tgtEl>
                                          <p:spTgt spid="14"/>
                                        </p:tgtEl>
                                        <p:attrNameLst>
                                          <p:attrName>ppt_y</p:attrName>
                                        </p:attrNameLst>
                                      </p:cBhvr>
                                      <p:tavLst>
                                        <p:tav tm="0">
                                          <p:val>
                                            <p:strVal val="#ppt_y+.1"/>
                                          </p:val>
                                        </p:tav>
                                        <p:tav tm="100000">
                                          <p:val>
                                            <p:strVal val="#ppt_y"/>
                                          </p:val>
                                        </p:tav>
                                      </p:tavLst>
                                    </p:anim>
                                  </p:childTnLst>
                                </p:cTn>
                              </p:par>
                              <p:par>
                                <p:cTn id="36" presetID="2" presetClass="entr" presetSubtype="4" decel="100000" fill="hold" grpId="0" nodeType="withEffect">
                                  <p:stCondLst>
                                    <p:cond delay="270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750" fill="hold"/>
                                        <p:tgtEl>
                                          <p:spTgt spid="7"/>
                                        </p:tgtEl>
                                        <p:attrNameLst>
                                          <p:attrName>ppt_x</p:attrName>
                                        </p:attrNameLst>
                                      </p:cBhvr>
                                      <p:tavLst>
                                        <p:tav tm="0">
                                          <p:val>
                                            <p:strVal val="#ppt_x"/>
                                          </p:val>
                                        </p:tav>
                                        <p:tav tm="100000">
                                          <p:val>
                                            <p:strVal val="#ppt_x"/>
                                          </p:val>
                                        </p:tav>
                                      </p:tavLst>
                                    </p:anim>
                                    <p:anim calcmode="lin" valueType="num">
                                      <p:cBhvr additive="base">
                                        <p:cTn id="39" dur="750" fill="hold"/>
                                        <p:tgtEl>
                                          <p:spTgt spid="7"/>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34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2" presetClass="entr" presetSubtype="4" decel="100000" fill="hold" grpId="0" nodeType="withEffect">
                                  <p:stCondLst>
                                    <p:cond delay="340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750" fill="hold"/>
                                        <p:tgtEl>
                                          <p:spTgt spid="3"/>
                                        </p:tgtEl>
                                        <p:attrNameLst>
                                          <p:attrName>ppt_x</p:attrName>
                                        </p:attrNameLst>
                                      </p:cBhvr>
                                      <p:tavLst>
                                        <p:tav tm="0">
                                          <p:val>
                                            <p:strVal val="#ppt_x"/>
                                          </p:val>
                                        </p:tav>
                                        <p:tav tm="100000">
                                          <p:val>
                                            <p:strVal val="#ppt_x"/>
                                          </p:val>
                                        </p:tav>
                                      </p:tavLst>
                                    </p:anim>
                                    <p:anim calcmode="lin" valueType="num">
                                      <p:cBhvr additive="base">
                                        <p:cTn id="4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P spid="8" grpId="0" animBg="1"/>
      <p:bldP spid="10" grpId="0" animBg="1"/>
      <p:bldP spid="3" grpId="0" animBg="1"/>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0" y="4517286"/>
            <a:ext cx="9086850" cy="0"/>
          </a:xfrm>
          <a:prstGeom prst="line">
            <a:avLst/>
          </a:prstGeom>
          <a:ln w="6350">
            <a:solidFill>
              <a:srgbClr val="C1C1C1"/>
            </a:solidFill>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6920680" y="4459863"/>
            <a:ext cx="106654" cy="1066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157285" y="4459863"/>
            <a:ext cx="106654" cy="1066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393890" y="4459863"/>
            <a:ext cx="106654" cy="1066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630495" y="4459863"/>
            <a:ext cx="106654" cy="1066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stCxn id="22" idx="0"/>
          </p:cNvCxnSpPr>
          <p:nvPr/>
        </p:nvCxnSpPr>
        <p:spPr>
          <a:xfrm flipV="1">
            <a:off x="1683822" y="3701234"/>
            <a:ext cx="0" cy="758629"/>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3447217" y="4566517"/>
            <a:ext cx="0" cy="758629"/>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974007" y="4566517"/>
            <a:ext cx="0" cy="758629"/>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5210612" y="3701573"/>
            <a:ext cx="0" cy="758629"/>
          </a:xfrm>
          <a:prstGeom prst="line">
            <a:avLst/>
          </a:prstGeom>
          <a:ln>
            <a:solidFill>
              <a:srgbClr val="C1C1C1"/>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1372408" y="3064743"/>
            <a:ext cx="631825" cy="631825"/>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131304" y="5319495"/>
            <a:ext cx="631825" cy="631825"/>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894699" y="3083035"/>
            <a:ext cx="631825" cy="631825"/>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658094" y="5325146"/>
            <a:ext cx="631825" cy="631825"/>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user-symbol_47774"/>
          <p:cNvSpPr>
            <a:spLocks noChangeAspect="1"/>
          </p:cNvSpPr>
          <p:nvPr/>
        </p:nvSpPr>
        <p:spPr bwMode="auto">
          <a:xfrm>
            <a:off x="5064913" y="3238599"/>
            <a:ext cx="291396" cy="320697"/>
          </a:xfrm>
          <a:custGeom>
            <a:avLst/>
            <a:gdLst>
              <a:gd name="T0" fmla="*/ 3702 w 7404"/>
              <a:gd name="T1" fmla="*/ 4382 h 8160"/>
              <a:gd name="T2" fmla="*/ 5893 w 7404"/>
              <a:gd name="T3" fmla="*/ 2191 h 8160"/>
              <a:gd name="T4" fmla="*/ 3702 w 7404"/>
              <a:gd name="T5" fmla="*/ 0 h 8160"/>
              <a:gd name="T6" fmla="*/ 1511 w 7404"/>
              <a:gd name="T7" fmla="*/ 2191 h 8160"/>
              <a:gd name="T8" fmla="*/ 3702 w 7404"/>
              <a:gd name="T9" fmla="*/ 4382 h 8160"/>
              <a:gd name="T10" fmla="*/ 4740 w 7404"/>
              <a:gd name="T11" fmla="*/ 3058 h 8160"/>
              <a:gd name="T12" fmla="*/ 3702 w 7404"/>
              <a:gd name="T13" fmla="*/ 3636 h 8160"/>
              <a:gd name="T14" fmla="*/ 2664 w 7404"/>
              <a:gd name="T15" fmla="*/ 3058 h 8160"/>
              <a:gd name="T16" fmla="*/ 4740 w 7404"/>
              <a:gd name="T17" fmla="*/ 3058 h 8160"/>
              <a:gd name="T18" fmla="*/ 7404 w 7404"/>
              <a:gd name="T19" fmla="*/ 6649 h 8160"/>
              <a:gd name="T20" fmla="*/ 7404 w 7404"/>
              <a:gd name="T21" fmla="*/ 7371 h 8160"/>
              <a:gd name="T22" fmla="*/ 7228 w 7404"/>
              <a:gd name="T23" fmla="*/ 7646 h 8160"/>
              <a:gd name="T24" fmla="*/ 3702 w 7404"/>
              <a:gd name="T25" fmla="*/ 8160 h 8160"/>
              <a:gd name="T26" fmla="*/ 176 w 7404"/>
              <a:gd name="T27" fmla="*/ 7646 h 8160"/>
              <a:gd name="T28" fmla="*/ 0 w 7404"/>
              <a:gd name="T29" fmla="*/ 7371 h 8160"/>
              <a:gd name="T30" fmla="*/ 0 w 7404"/>
              <a:gd name="T31" fmla="*/ 6649 h 8160"/>
              <a:gd name="T32" fmla="*/ 1875 w 7404"/>
              <a:gd name="T33" fmla="*/ 4548 h 8160"/>
              <a:gd name="T34" fmla="*/ 1981 w 7404"/>
              <a:gd name="T35" fmla="*/ 4577 h 8160"/>
              <a:gd name="T36" fmla="*/ 3702 w 7404"/>
              <a:gd name="T37" fmla="*/ 5138 h 8160"/>
              <a:gd name="T38" fmla="*/ 5423 w 7404"/>
              <a:gd name="T39" fmla="*/ 4577 h 8160"/>
              <a:gd name="T40" fmla="*/ 5529 w 7404"/>
              <a:gd name="T41" fmla="*/ 4548 h 8160"/>
              <a:gd name="T42" fmla="*/ 7404 w 7404"/>
              <a:gd name="T43" fmla="*/ 6649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04" h="8160">
                <a:moveTo>
                  <a:pt x="3702" y="4382"/>
                </a:moveTo>
                <a:cubicBezTo>
                  <a:pt x="4912" y="4382"/>
                  <a:pt x="5893" y="3401"/>
                  <a:pt x="5893" y="2191"/>
                </a:cubicBezTo>
                <a:cubicBezTo>
                  <a:pt x="5893" y="981"/>
                  <a:pt x="4912" y="0"/>
                  <a:pt x="3702" y="0"/>
                </a:cubicBezTo>
                <a:cubicBezTo>
                  <a:pt x="2492" y="0"/>
                  <a:pt x="1511" y="981"/>
                  <a:pt x="1511" y="2191"/>
                </a:cubicBezTo>
                <a:cubicBezTo>
                  <a:pt x="1511" y="3401"/>
                  <a:pt x="2492" y="4382"/>
                  <a:pt x="3702" y="4382"/>
                </a:cubicBezTo>
                <a:close/>
                <a:moveTo>
                  <a:pt x="4740" y="3058"/>
                </a:moveTo>
                <a:cubicBezTo>
                  <a:pt x="4641" y="3388"/>
                  <a:pt x="4214" y="3636"/>
                  <a:pt x="3702" y="3636"/>
                </a:cubicBezTo>
                <a:cubicBezTo>
                  <a:pt x="3190" y="3636"/>
                  <a:pt x="2763" y="3388"/>
                  <a:pt x="2664" y="3058"/>
                </a:cubicBezTo>
                <a:lnTo>
                  <a:pt x="4740" y="3058"/>
                </a:lnTo>
                <a:close/>
                <a:moveTo>
                  <a:pt x="7404" y="6649"/>
                </a:moveTo>
                <a:lnTo>
                  <a:pt x="7404" y="7371"/>
                </a:lnTo>
                <a:cubicBezTo>
                  <a:pt x="7404" y="7478"/>
                  <a:pt x="7325" y="7603"/>
                  <a:pt x="7228" y="7646"/>
                </a:cubicBezTo>
                <a:cubicBezTo>
                  <a:pt x="6849" y="7815"/>
                  <a:pt x="5815" y="8160"/>
                  <a:pt x="3702" y="8160"/>
                </a:cubicBezTo>
                <a:cubicBezTo>
                  <a:pt x="1589" y="8160"/>
                  <a:pt x="555" y="7815"/>
                  <a:pt x="176" y="7646"/>
                </a:cubicBezTo>
                <a:cubicBezTo>
                  <a:pt x="79" y="7603"/>
                  <a:pt x="0" y="7478"/>
                  <a:pt x="0" y="7371"/>
                </a:cubicBezTo>
                <a:lnTo>
                  <a:pt x="0" y="6649"/>
                </a:lnTo>
                <a:cubicBezTo>
                  <a:pt x="0" y="5567"/>
                  <a:pt x="824" y="4669"/>
                  <a:pt x="1875" y="4548"/>
                </a:cubicBezTo>
                <a:cubicBezTo>
                  <a:pt x="1907" y="4545"/>
                  <a:pt x="1955" y="4558"/>
                  <a:pt x="1981" y="4577"/>
                </a:cubicBezTo>
                <a:cubicBezTo>
                  <a:pt x="2466" y="4928"/>
                  <a:pt x="3059" y="5138"/>
                  <a:pt x="3702" y="5138"/>
                </a:cubicBezTo>
                <a:cubicBezTo>
                  <a:pt x="4345" y="5138"/>
                  <a:pt x="4939" y="4928"/>
                  <a:pt x="5423" y="4577"/>
                </a:cubicBezTo>
                <a:cubicBezTo>
                  <a:pt x="5449" y="4558"/>
                  <a:pt x="5497" y="4545"/>
                  <a:pt x="5529" y="4548"/>
                </a:cubicBezTo>
                <a:cubicBezTo>
                  <a:pt x="6580" y="4669"/>
                  <a:pt x="7404" y="5567"/>
                  <a:pt x="7404" y="6649"/>
                </a:cubicBezTo>
                <a:close/>
              </a:path>
            </a:pathLst>
          </a:custGeom>
          <a:solidFill>
            <a:schemeClr val="tx1"/>
          </a:solidFill>
          <a:ln>
            <a:noFill/>
          </a:ln>
        </p:spPr>
      </p:sp>
      <p:sp>
        <p:nvSpPr>
          <p:cNvPr id="33" name="send_320104"/>
          <p:cNvSpPr>
            <a:spLocks noChangeAspect="1"/>
          </p:cNvSpPr>
          <p:nvPr/>
        </p:nvSpPr>
        <p:spPr bwMode="auto">
          <a:xfrm>
            <a:off x="3305622" y="5494697"/>
            <a:ext cx="283188" cy="281421"/>
          </a:xfrm>
          <a:custGeom>
            <a:avLst/>
            <a:gdLst>
              <a:gd name="T0" fmla="*/ 6745 w 6861"/>
              <a:gd name="T1" fmla="*/ 74 h 6828"/>
              <a:gd name="T2" fmla="*/ 6743 w 6861"/>
              <a:gd name="T3" fmla="*/ 72 h 6828"/>
              <a:gd name="T4" fmla="*/ 6738 w 6861"/>
              <a:gd name="T5" fmla="*/ 69 h 6828"/>
              <a:gd name="T6" fmla="*/ 6687 w 6861"/>
              <a:gd name="T7" fmla="*/ 38 h 6828"/>
              <a:gd name="T8" fmla="*/ 6671 w 6861"/>
              <a:gd name="T9" fmla="*/ 28 h 6828"/>
              <a:gd name="T10" fmla="*/ 6669 w 6861"/>
              <a:gd name="T11" fmla="*/ 27 h 6828"/>
              <a:gd name="T12" fmla="*/ 6652 w 6861"/>
              <a:gd name="T13" fmla="*/ 18 h 6828"/>
              <a:gd name="T14" fmla="*/ 6578 w 6861"/>
              <a:gd name="T15" fmla="*/ 4 h 6828"/>
              <a:gd name="T16" fmla="*/ 6555 w 6861"/>
              <a:gd name="T17" fmla="*/ 0 h 6828"/>
              <a:gd name="T18" fmla="*/ 6456 w 6861"/>
              <a:gd name="T19" fmla="*/ 17 h 6828"/>
              <a:gd name="T20" fmla="*/ 198 w 6861"/>
              <a:gd name="T21" fmla="*/ 2292 h 6828"/>
              <a:gd name="T22" fmla="*/ 14 w 6861"/>
              <a:gd name="T23" fmla="*/ 2521 h 6828"/>
              <a:gd name="T24" fmla="*/ 130 w 6861"/>
              <a:gd name="T25" fmla="*/ 2791 h 6828"/>
              <a:gd name="T26" fmla="*/ 2022 w 6861"/>
              <a:gd name="T27" fmla="*/ 4143 h 6828"/>
              <a:gd name="T28" fmla="*/ 2289 w 6861"/>
              <a:gd name="T29" fmla="*/ 6013 h 6828"/>
              <a:gd name="T30" fmla="*/ 2501 w 6861"/>
              <a:gd name="T31" fmla="*/ 6249 h 6828"/>
              <a:gd name="T32" fmla="*/ 2571 w 6861"/>
              <a:gd name="T33" fmla="*/ 6257 h 6828"/>
              <a:gd name="T34" fmla="*/ 2799 w 6861"/>
              <a:gd name="T35" fmla="*/ 6144 h 6828"/>
              <a:gd name="T36" fmla="*/ 3470 w 6861"/>
              <a:gd name="T37" fmla="*/ 5249 h 6828"/>
              <a:gd name="T38" fmla="*/ 5230 w 6861"/>
              <a:gd name="T39" fmla="*/ 6759 h 6828"/>
              <a:gd name="T40" fmla="*/ 5416 w 6861"/>
              <a:gd name="T41" fmla="*/ 6828 h 6828"/>
              <a:gd name="T42" fmla="*/ 5511 w 6861"/>
              <a:gd name="T43" fmla="*/ 6811 h 6828"/>
              <a:gd name="T44" fmla="*/ 5695 w 6861"/>
              <a:gd name="T45" fmla="*/ 6594 h 6828"/>
              <a:gd name="T46" fmla="*/ 6842 w 6861"/>
              <a:gd name="T47" fmla="*/ 342 h 6828"/>
              <a:gd name="T48" fmla="*/ 6745 w 6861"/>
              <a:gd name="T49" fmla="*/ 74 h 6828"/>
              <a:gd name="T50" fmla="*/ 3213 w 6861"/>
              <a:gd name="T51" fmla="*/ 4641 h 6828"/>
              <a:gd name="T52" fmla="*/ 3192 w 6861"/>
              <a:gd name="T53" fmla="*/ 4671 h 6828"/>
              <a:gd name="T54" fmla="*/ 2756 w 6861"/>
              <a:gd name="T55" fmla="*/ 5253 h 6828"/>
              <a:gd name="T56" fmla="*/ 2590 w 6861"/>
              <a:gd name="T57" fmla="*/ 4095 h 6828"/>
              <a:gd name="T58" fmla="*/ 5058 w 6861"/>
              <a:gd name="T59" fmla="*/ 1956 h 6828"/>
              <a:gd name="T60" fmla="*/ 3213 w 6861"/>
              <a:gd name="T61" fmla="*/ 4641 h 6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61" h="6828">
                <a:moveTo>
                  <a:pt x="6745" y="74"/>
                </a:moveTo>
                <a:cubicBezTo>
                  <a:pt x="6744" y="74"/>
                  <a:pt x="6743" y="73"/>
                  <a:pt x="6743" y="72"/>
                </a:cubicBezTo>
                <a:cubicBezTo>
                  <a:pt x="6741" y="71"/>
                  <a:pt x="6739" y="71"/>
                  <a:pt x="6738" y="69"/>
                </a:cubicBezTo>
                <a:cubicBezTo>
                  <a:pt x="6723" y="56"/>
                  <a:pt x="6705" y="48"/>
                  <a:pt x="6687" y="38"/>
                </a:cubicBezTo>
                <a:cubicBezTo>
                  <a:pt x="6681" y="35"/>
                  <a:pt x="6677" y="30"/>
                  <a:pt x="6671" y="28"/>
                </a:cubicBezTo>
                <a:cubicBezTo>
                  <a:pt x="6670" y="28"/>
                  <a:pt x="6670" y="28"/>
                  <a:pt x="6669" y="27"/>
                </a:cubicBezTo>
                <a:cubicBezTo>
                  <a:pt x="6663" y="25"/>
                  <a:pt x="6658" y="20"/>
                  <a:pt x="6652" y="18"/>
                </a:cubicBezTo>
                <a:cubicBezTo>
                  <a:pt x="6628" y="9"/>
                  <a:pt x="6603" y="6"/>
                  <a:pt x="6578" y="4"/>
                </a:cubicBezTo>
                <a:cubicBezTo>
                  <a:pt x="6570" y="3"/>
                  <a:pt x="6563" y="0"/>
                  <a:pt x="6555" y="0"/>
                </a:cubicBezTo>
                <a:cubicBezTo>
                  <a:pt x="6522" y="0"/>
                  <a:pt x="6489" y="5"/>
                  <a:pt x="6456" y="17"/>
                </a:cubicBezTo>
                <a:lnTo>
                  <a:pt x="198" y="2292"/>
                </a:lnTo>
                <a:cubicBezTo>
                  <a:pt x="99" y="2328"/>
                  <a:pt x="28" y="2417"/>
                  <a:pt x="14" y="2521"/>
                </a:cubicBezTo>
                <a:cubicBezTo>
                  <a:pt x="0" y="2626"/>
                  <a:pt x="44" y="2730"/>
                  <a:pt x="130" y="2791"/>
                </a:cubicBezTo>
                <a:lnTo>
                  <a:pt x="2022" y="4143"/>
                </a:lnTo>
                <a:lnTo>
                  <a:pt x="2289" y="6013"/>
                </a:lnTo>
                <a:cubicBezTo>
                  <a:pt x="2306" y="6127"/>
                  <a:pt x="2389" y="6220"/>
                  <a:pt x="2501" y="6249"/>
                </a:cubicBezTo>
                <a:cubicBezTo>
                  <a:pt x="2524" y="6255"/>
                  <a:pt x="2548" y="6257"/>
                  <a:pt x="2571" y="6257"/>
                </a:cubicBezTo>
                <a:cubicBezTo>
                  <a:pt x="2659" y="6257"/>
                  <a:pt x="2744" y="6217"/>
                  <a:pt x="2799" y="6144"/>
                </a:cubicBezTo>
                <a:lnTo>
                  <a:pt x="3470" y="5249"/>
                </a:lnTo>
                <a:lnTo>
                  <a:pt x="5230" y="6759"/>
                </a:lnTo>
                <a:cubicBezTo>
                  <a:pt x="5283" y="6804"/>
                  <a:pt x="5349" y="6828"/>
                  <a:pt x="5416" y="6828"/>
                </a:cubicBezTo>
                <a:cubicBezTo>
                  <a:pt x="5448" y="6828"/>
                  <a:pt x="5479" y="6822"/>
                  <a:pt x="5511" y="6811"/>
                </a:cubicBezTo>
                <a:cubicBezTo>
                  <a:pt x="5606" y="6777"/>
                  <a:pt x="5677" y="6694"/>
                  <a:pt x="5695" y="6594"/>
                </a:cubicBezTo>
                <a:lnTo>
                  <a:pt x="6842" y="342"/>
                </a:lnTo>
                <a:cubicBezTo>
                  <a:pt x="6861" y="239"/>
                  <a:pt x="6821" y="139"/>
                  <a:pt x="6745" y="74"/>
                </a:cubicBezTo>
                <a:close/>
                <a:moveTo>
                  <a:pt x="3213" y="4641"/>
                </a:moveTo>
                <a:lnTo>
                  <a:pt x="3192" y="4671"/>
                </a:lnTo>
                <a:lnTo>
                  <a:pt x="2756" y="5253"/>
                </a:lnTo>
                <a:lnTo>
                  <a:pt x="2590" y="4095"/>
                </a:lnTo>
                <a:lnTo>
                  <a:pt x="5058" y="1956"/>
                </a:lnTo>
                <a:lnTo>
                  <a:pt x="3213" y="4641"/>
                </a:lnTo>
                <a:close/>
              </a:path>
            </a:pathLst>
          </a:custGeom>
          <a:solidFill>
            <a:schemeClr val="tx1"/>
          </a:solidFill>
          <a:ln>
            <a:noFill/>
          </a:ln>
        </p:spPr>
      </p:sp>
      <p:sp>
        <p:nvSpPr>
          <p:cNvPr id="34" name="placeholder_151124"/>
          <p:cNvSpPr>
            <a:spLocks noChangeAspect="1"/>
          </p:cNvSpPr>
          <p:nvPr/>
        </p:nvSpPr>
        <p:spPr bwMode="auto">
          <a:xfrm>
            <a:off x="1572586" y="3221547"/>
            <a:ext cx="286884" cy="318217"/>
          </a:xfrm>
          <a:custGeom>
            <a:avLst/>
            <a:gdLst>
              <a:gd name="connsiteX0" fmla="*/ 382509 w 526586"/>
              <a:gd name="connsiteY0" fmla="*/ 341291 h 584099"/>
              <a:gd name="connsiteX1" fmla="*/ 293616 w 526586"/>
              <a:gd name="connsiteY1" fmla="*/ 430068 h 584099"/>
              <a:gd name="connsiteX2" fmla="*/ 382509 w 526586"/>
              <a:gd name="connsiteY2" fmla="*/ 519603 h 584099"/>
              <a:gd name="connsiteX3" fmla="*/ 471402 w 526586"/>
              <a:gd name="connsiteY3" fmla="*/ 430068 h 584099"/>
              <a:gd name="connsiteX4" fmla="*/ 382509 w 526586"/>
              <a:gd name="connsiteY4" fmla="*/ 341291 h 584099"/>
              <a:gd name="connsiteX5" fmla="*/ 382509 w 526586"/>
              <a:gd name="connsiteY5" fmla="*/ 320804 h 584099"/>
              <a:gd name="connsiteX6" fmla="*/ 491916 w 526586"/>
              <a:gd name="connsiteY6" fmla="*/ 430068 h 584099"/>
              <a:gd name="connsiteX7" fmla="*/ 463045 w 526586"/>
              <a:gd name="connsiteY7" fmla="*/ 503669 h 584099"/>
              <a:gd name="connsiteX8" fmla="*/ 523826 w 526586"/>
              <a:gd name="connsiteY8" fmla="*/ 566647 h 584099"/>
              <a:gd name="connsiteX9" fmla="*/ 523066 w 526586"/>
              <a:gd name="connsiteY9" fmla="*/ 581064 h 584099"/>
              <a:gd name="connsiteX10" fmla="*/ 516228 w 526586"/>
              <a:gd name="connsiteY10" fmla="*/ 584099 h 584099"/>
              <a:gd name="connsiteX11" fmla="*/ 509391 w 526586"/>
              <a:gd name="connsiteY11" fmla="*/ 581064 h 584099"/>
              <a:gd name="connsiteX12" fmla="*/ 448609 w 526586"/>
              <a:gd name="connsiteY12" fmla="*/ 517327 h 584099"/>
              <a:gd name="connsiteX13" fmla="*/ 382509 w 526586"/>
              <a:gd name="connsiteY13" fmla="*/ 539331 h 584099"/>
              <a:gd name="connsiteX14" fmla="*/ 273102 w 526586"/>
              <a:gd name="connsiteY14" fmla="*/ 430068 h 584099"/>
              <a:gd name="connsiteX15" fmla="*/ 382509 w 526586"/>
              <a:gd name="connsiteY15" fmla="*/ 320804 h 584099"/>
              <a:gd name="connsiteX16" fmla="*/ 195618 w 526586"/>
              <a:gd name="connsiteY16" fmla="*/ 121372 h 584099"/>
              <a:gd name="connsiteX17" fmla="*/ 124987 w 526586"/>
              <a:gd name="connsiteY17" fmla="*/ 191920 h 584099"/>
              <a:gd name="connsiteX18" fmla="*/ 195618 w 526586"/>
              <a:gd name="connsiteY18" fmla="*/ 263226 h 584099"/>
              <a:gd name="connsiteX19" fmla="*/ 267009 w 526586"/>
              <a:gd name="connsiteY19" fmla="*/ 191920 h 584099"/>
              <a:gd name="connsiteX20" fmla="*/ 195618 w 526586"/>
              <a:gd name="connsiteY20" fmla="*/ 121372 h 584099"/>
              <a:gd name="connsiteX21" fmla="*/ 194099 w 526586"/>
              <a:gd name="connsiteY21" fmla="*/ 0 h 584099"/>
              <a:gd name="connsiteX22" fmla="*/ 331564 w 526586"/>
              <a:gd name="connsiteY22" fmla="*/ 56893 h 584099"/>
              <a:gd name="connsiteX23" fmla="*/ 371057 w 526586"/>
              <a:gd name="connsiteY23" fmla="*/ 291293 h 584099"/>
              <a:gd name="connsiteX24" fmla="*/ 242706 w 526586"/>
              <a:gd name="connsiteY24" fmla="*/ 430113 h 584099"/>
              <a:gd name="connsiteX25" fmla="*/ 249541 w 526586"/>
              <a:gd name="connsiteY25" fmla="*/ 473352 h 584099"/>
              <a:gd name="connsiteX26" fmla="*/ 194099 w 526586"/>
              <a:gd name="connsiteY26" fmla="*/ 553761 h 584099"/>
              <a:gd name="connsiteX27" fmla="*/ 38407 w 526586"/>
              <a:gd name="connsiteY27" fmla="*/ 329222 h 584099"/>
              <a:gd name="connsiteX28" fmla="*/ 56634 w 526586"/>
              <a:gd name="connsiteY28" fmla="*/ 56893 h 584099"/>
              <a:gd name="connsiteX29" fmla="*/ 194099 w 526586"/>
              <a:gd name="connsiteY29" fmla="*/ 0 h 584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6586" h="584099">
                <a:moveTo>
                  <a:pt x="382509" y="341291"/>
                </a:moveTo>
                <a:cubicBezTo>
                  <a:pt x="333124" y="341291"/>
                  <a:pt x="293616" y="381506"/>
                  <a:pt x="293616" y="430068"/>
                </a:cubicBezTo>
                <a:cubicBezTo>
                  <a:pt x="293616" y="479388"/>
                  <a:pt x="333124" y="519603"/>
                  <a:pt x="382509" y="519603"/>
                </a:cubicBezTo>
                <a:cubicBezTo>
                  <a:pt x="431894" y="519603"/>
                  <a:pt x="471402" y="479388"/>
                  <a:pt x="471402" y="430068"/>
                </a:cubicBezTo>
                <a:cubicBezTo>
                  <a:pt x="471402" y="381506"/>
                  <a:pt x="431894" y="341291"/>
                  <a:pt x="382509" y="341291"/>
                </a:cubicBezTo>
                <a:close/>
                <a:moveTo>
                  <a:pt x="382509" y="320804"/>
                </a:moveTo>
                <a:cubicBezTo>
                  <a:pt x="442531" y="320804"/>
                  <a:pt x="491916" y="370124"/>
                  <a:pt x="491916" y="430068"/>
                </a:cubicBezTo>
                <a:cubicBezTo>
                  <a:pt x="491916" y="458901"/>
                  <a:pt x="481279" y="483941"/>
                  <a:pt x="463045" y="503669"/>
                </a:cubicBezTo>
                <a:lnTo>
                  <a:pt x="523826" y="566647"/>
                </a:lnTo>
                <a:cubicBezTo>
                  <a:pt x="527625" y="571200"/>
                  <a:pt x="527625" y="577270"/>
                  <a:pt x="523066" y="581064"/>
                </a:cubicBezTo>
                <a:cubicBezTo>
                  <a:pt x="521547" y="583340"/>
                  <a:pt x="519268" y="584099"/>
                  <a:pt x="516228" y="584099"/>
                </a:cubicBezTo>
                <a:cubicBezTo>
                  <a:pt x="513949" y="584099"/>
                  <a:pt x="510910" y="582581"/>
                  <a:pt x="509391" y="581064"/>
                </a:cubicBezTo>
                <a:lnTo>
                  <a:pt x="448609" y="517327"/>
                </a:lnTo>
                <a:cubicBezTo>
                  <a:pt x="429615" y="530985"/>
                  <a:pt x="407581" y="539331"/>
                  <a:pt x="382509" y="539331"/>
                </a:cubicBezTo>
                <a:cubicBezTo>
                  <a:pt x="322487" y="539331"/>
                  <a:pt x="273102" y="490770"/>
                  <a:pt x="273102" y="430068"/>
                </a:cubicBezTo>
                <a:cubicBezTo>
                  <a:pt x="273102" y="370124"/>
                  <a:pt x="322487" y="320804"/>
                  <a:pt x="382509" y="320804"/>
                </a:cubicBezTo>
                <a:close/>
                <a:moveTo>
                  <a:pt x="195618" y="121372"/>
                </a:moveTo>
                <a:cubicBezTo>
                  <a:pt x="156885" y="121372"/>
                  <a:pt x="124987" y="153233"/>
                  <a:pt x="124987" y="191920"/>
                </a:cubicBezTo>
                <a:cubicBezTo>
                  <a:pt x="124987" y="231366"/>
                  <a:pt x="156885" y="263226"/>
                  <a:pt x="195618" y="263226"/>
                </a:cubicBezTo>
                <a:cubicBezTo>
                  <a:pt x="235111" y="263226"/>
                  <a:pt x="267009" y="231366"/>
                  <a:pt x="267009" y="191920"/>
                </a:cubicBezTo>
                <a:cubicBezTo>
                  <a:pt x="267009" y="153233"/>
                  <a:pt x="235111" y="121372"/>
                  <a:pt x="195618" y="121372"/>
                </a:cubicBezTo>
                <a:close/>
                <a:moveTo>
                  <a:pt x="194099" y="0"/>
                </a:moveTo>
                <a:cubicBezTo>
                  <a:pt x="245743" y="0"/>
                  <a:pt x="294350" y="20482"/>
                  <a:pt x="331564" y="56893"/>
                </a:cubicBezTo>
                <a:cubicBezTo>
                  <a:pt x="389284" y="114545"/>
                  <a:pt x="403714" y="214677"/>
                  <a:pt x="371057" y="291293"/>
                </a:cubicBezTo>
                <a:cubicBezTo>
                  <a:pt x="299666" y="297362"/>
                  <a:pt x="242706" y="357290"/>
                  <a:pt x="242706" y="430113"/>
                </a:cubicBezTo>
                <a:cubicBezTo>
                  <a:pt x="242706" y="445285"/>
                  <a:pt x="244984" y="459697"/>
                  <a:pt x="249541" y="473352"/>
                </a:cubicBezTo>
                <a:lnTo>
                  <a:pt x="194099" y="553761"/>
                </a:lnTo>
                <a:lnTo>
                  <a:pt x="38407" y="329222"/>
                </a:lnTo>
                <a:cubicBezTo>
                  <a:pt x="-19313" y="251847"/>
                  <a:pt x="-10959" y="124407"/>
                  <a:pt x="56634" y="56893"/>
                </a:cubicBezTo>
                <a:cubicBezTo>
                  <a:pt x="93089" y="20482"/>
                  <a:pt x="142455" y="0"/>
                  <a:pt x="194099" y="0"/>
                </a:cubicBezTo>
                <a:close/>
              </a:path>
            </a:pathLst>
          </a:custGeom>
          <a:solidFill>
            <a:schemeClr val="tx1"/>
          </a:solidFill>
          <a:ln>
            <a:noFill/>
          </a:ln>
        </p:spPr>
      </p:sp>
      <p:sp>
        <p:nvSpPr>
          <p:cNvPr id="35" name="switch_154383"/>
          <p:cNvSpPr>
            <a:spLocks noChangeAspect="1"/>
          </p:cNvSpPr>
          <p:nvPr/>
        </p:nvSpPr>
        <p:spPr bwMode="auto">
          <a:xfrm>
            <a:off x="6793876" y="5556409"/>
            <a:ext cx="378733" cy="206243"/>
          </a:xfrm>
          <a:custGeom>
            <a:avLst/>
            <a:gdLst>
              <a:gd name="T0" fmla="*/ 3200 w 4400"/>
              <a:gd name="T1" fmla="*/ 0 h 2400"/>
              <a:gd name="T2" fmla="*/ 1200 w 4400"/>
              <a:gd name="T3" fmla="*/ 0 h 2400"/>
              <a:gd name="T4" fmla="*/ 0 w 4400"/>
              <a:gd name="T5" fmla="*/ 1200 h 2400"/>
              <a:gd name="T6" fmla="*/ 1200 w 4400"/>
              <a:gd name="T7" fmla="*/ 2400 h 2400"/>
              <a:gd name="T8" fmla="*/ 3200 w 4400"/>
              <a:gd name="T9" fmla="*/ 2400 h 2400"/>
              <a:gd name="T10" fmla="*/ 4400 w 4400"/>
              <a:gd name="T11" fmla="*/ 1200 h 2400"/>
              <a:gd name="T12" fmla="*/ 3200 w 4400"/>
              <a:gd name="T13" fmla="*/ 0 h 2400"/>
              <a:gd name="T14" fmla="*/ 3200 w 4400"/>
              <a:gd name="T15" fmla="*/ 2000 h 2400"/>
              <a:gd name="T16" fmla="*/ 2400 w 4400"/>
              <a:gd name="T17" fmla="*/ 1200 h 2400"/>
              <a:gd name="T18" fmla="*/ 3200 w 4400"/>
              <a:gd name="T19" fmla="*/ 400 h 2400"/>
              <a:gd name="T20" fmla="*/ 4000 w 4400"/>
              <a:gd name="T21" fmla="*/ 1200 h 2400"/>
              <a:gd name="T22" fmla="*/ 3200 w 4400"/>
              <a:gd name="T23" fmla="*/ 200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00" h="2400">
                <a:moveTo>
                  <a:pt x="3200" y="0"/>
                </a:moveTo>
                <a:lnTo>
                  <a:pt x="1200" y="0"/>
                </a:lnTo>
                <a:cubicBezTo>
                  <a:pt x="538" y="0"/>
                  <a:pt x="0" y="538"/>
                  <a:pt x="0" y="1200"/>
                </a:cubicBezTo>
                <a:cubicBezTo>
                  <a:pt x="0" y="1862"/>
                  <a:pt x="538" y="2400"/>
                  <a:pt x="1200" y="2400"/>
                </a:cubicBezTo>
                <a:lnTo>
                  <a:pt x="3200" y="2400"/>
                </a:lnTo>
                <a:cubicBezTo>
                  <a:pt x="3862" y="2400"/>
                  <a:pt x="4400" y="1862"/>
                  <a:pt x="4400" y="1200"/>
                </a:cubicBezTo>
                <a:cubicBezTo>
                  <a:pt x="4400" y="538"/>
                  <a:pt x="3862" y="0"/>
                  <a:pt x="3200" y="0"/>
                </a:cubicBezTo>
                <a:close/>
                <a:moveTo>
                  <a:pt x="3200" y="2000"/>
                </a:moveTo>
                <a:cubicBezTo>
                  <a:pt x="2759" y="2000"/>
                  <a:pt x="2400" y="1641"/>
                  <a:pt x="2400" y="1200"/>
                </a:cubicBezTo>
                <a:cubicBezTo>
                  <a:pt x="2400" y="759"/>
                  <a:pt x="2759" y="400"/>
                  <a:pt x="3200" y="400"/>
                </a:cubicBezTo>
                <a:cubicBezTo>
                  <a:pt x="3641" y="400"/>
                  <a:pt x="4000" y="759"/>
                  <a:pt x="4000" y="1200"/>
                </a:cubicBezTo>
                <a:cubicBezTo>
                  <a:pt x="4000" y="1641"/>
                  <a:pt x="3641" y="2000"/>
                  <a:pt x="3200" y="2000"/>
                </a:cubicBezTo>
                <a:close/>
              </a:path>
            </a:pathLst>
          </a:custGeom>
          <a:solidFill>
            <a:schemeClr val="tx1"/>
          </a:solidFill>
          <a:ln>
            <a:noFill/>
          </a:ln>
        </p:spPr>
      </p:sp>
      <p:sp>
        <p:nvSpPr>
          <p:cNvPr id="37" name="文本框 36"/>
          <p:cNvSpPr txBox="1"/>
          <p:nvPr/>
        </p:nvSpPr>
        <p:spPr>
          <a:xfrm>
            <a:off x="3001190" y="3801341"/>
            <a:ext cx="1236015" cy="307777"/>
          </a:xfrm>
          <a:prstGeom prst="rect">
            <a:avLst/>
          </a:prstGeom>
          <a:noFill/>
        </p:spPr>
        <p:txBody>
          <a:bodyPr wrap="square" rtlCol="0">
            <a:spAutoFit/>
          </a:bodyPr>
          <a:lstStyle/>
          <a:p>
            <a:r>
              <a:rPr lang="zh-CN" altLang="en-US" sz="1400" dirty="0" smtClean="0">
                <a:latin typeface="Segoe UI Semibold" panose="020B0702040204020203" pitchFamily="34" charset="0"/>
                <a:cs typeface="Segoe UI Semibold" panose="020B0702040204020203" pitchFamily="34" charset="0"/>
              </a:rPr>
              <a:t>秘密</a:t>
            </a:r>
            <a:r>
              <a:rPr lang="zh-CN" altLang="en-US" sz="1400" dirty="0" smtClean="0">
                <a:latin typeface="Segoe UI Semibold" panose="020B0702040204020203" pitchFamily="34" charset="0"/>
                <a:cs typeface="Segoe UI Semibold" panose="020B0702040204020203" pitchFamily="34" charset="0"/>
              </a:rPr>
              <a:t>游戏</a:t>
            </a:r>
            <a:endParaRPr lang="zh-CN" altLang="en-US" sz="1400" dirty="0">
              <a:latin typeface="Segoe UI Semibold" panose="020B0702040204020203" pitchFamily="34" charset="0"/>
              <a:cs typeface="Segoe UI Semibold" panose="020B0702040204020203" pitchFamily="34" charset="0"/>
            </a:endParaRPr>
          </a:p>
        </p:txBody>
      </p:sp>
      <p:sp>
        <p:nvSpPr>
          <p:cNvPr id="39" name="文本框 38"/>
          <p:cNvSpPr txBox="1"/>
          <p:nvPr/>
        </p:nvSpPr>
        <p:spPr>
          <a:xfrm>
            <a:off x="3035052" y="4042830"/>
            <a:ext cx="845073" cy="332399"/>
          </a:xfrm>
          <a:prstGeom prst="rect">
            <a:avLst/>
          </a:prstGeom>
          <a:noFill/>
        </p:spPr>
        <p:txBody>
          <a:bodyPr wrap="square" rtlCol="0">
            <a:spAutoFit/>
          </a:bodyPr>
          <a:lstStyle/>
          <a:p>
            <a:pPr>
              <a:lnSpc>
                <a:spcPct val="130000"/>
              </a:lnSpc>
            </a:pPr>
            <a:r>
              <a:rPr lang="zh-CN" altLang="en-US" sz="1200" b="1" dirty="0" smtClean="0">
                <a:solidFill>
                  <a:schemeClr val="bg2">
                    <a:lumMod val="75000"/>
                  </a:schemeClr>
                </a:solidFill>
                <a:latin typeface="Segoe UI Light" panose="020B0502040204020203" pitchFamily="34" charset="0"/>
                <a:cs typeface="Segoe UI Light" panose="020B0502040204020203" pitchFamily="34" charset="0"/>
              </a:rPr>
              <a:t>即将上线</a:t>
            </a:r>
            <a:endParaRPr lang="zh-CN" altLang="en-US" sz="1200" b="1" dirty="0">
              <a:solidFill>
                <a:schemeClr val="bg2">
                  <a:lumMod val="75000"/>
                </a:schemeClr>
              </a:solidFill>
              <a:latin typeface="Segoe UI Light" panose="020B0502040204020203" pitchFamily="34" charset="0"/>
              <a:cs typeface="Segoe UI Light" panose="020B0502040204020203" pitchFamily="34" charset="0"/>
            </a:endParaRPr>
          </a:p>
        </p:txBody>
      </p:sp>
      <p:sp>
        <p:nvSpPr>
          <p:cNvPr id="41" name="文本框 40"/>
          <p:cNvSpPr txBox="1"/>
          <p:nvPr/>
        </p:nvSpPr>
        <p:spPr>
          <a:xfrm>
            <a:off x="6709652" y="3801341"/>
            <a:ext cx="1042212" cy="307777"/>
          </a:xfrm>
          <a:prstGeom prst="rect">
            <a:avLst/>
          </a:prstGeom>
          <a:noFill/>
        </p:spPr>
        <p:txBody>
          <a:bodyPr wrap="square" rtlCol="0">
            <a:spAutoFit/>
          </a:bodyPr>
          <a:lstStyle/>
          <a:p>
            <a:r>
              <a:rPr lang="zh-CN" altLang="en-US" sz="1400" dirty="0" smtClean="0">
                <a:latin typeface="Segoe UI Semibold" panose="020B0702040204020203" pitchFamily="34" charset="0"/>
                <a:cs typeface="Segoe UI Semibold" panose="020B0702040204020203" pitchFamily="34" charset="0"/>
              </a:rPr>
              <a:t>其它</a:t>
            </a:r>
            <a:endParaRPr lang="zh-CN" altLang="en-US" sz="1400" dirty="0">
              <a:latin typeface="Segoe UI Semibold" panose="020B0702040204020203" pitchFamily="34" charset="0"/>
              <a:cs typeface="Segoe UI Semibold" panose="020B0702040204020203" pitchFamily="34" charset="0"/>
            </a:endParaRPr>
          </a:p>
        </p:txBody>
      </p:sp>
      <p:sp>
        <p:nvSpPr>
          <p:cNvPr id="42" name="文本框 41"/>
          <p:cNvSpPr txBox="1"/>
          <p:nvPr/>
        </p:nvSpPr>
        <p:spPr>
          <a:xfrm>
            <a:off x="6670126" y="4042830"/>
            <a:ext cx="844973" cy="332399"/>
          </a:xfrm>
          <a:prstGeom prst="rect">
            <a:avLst/>
          </a:prstGeom>
          <a:noFill/>
        </p:spPr>
        <p:txBody>
          <a:bodyPr wrap="square" rtlCol="0">
            <a:spAutoFit/>
          </a:bodyPr>
          <a:lstStyle/>
          <a:p>
            <a:pPr>
              <a:lnSpc>
                <a:spcPct val="130000"/>
              </a:lnSpc>
            </a:pPr>
            <a:r>
              <a:rPr lang="zh-CN" altLang="en-US" sz="1200" b="1" dirty="0" smtClean="0">
                <a:solidFill>
                  <a:schemeClr val="bg2">
                    <a:lumMod val="75000"/>
                  </a:schemeClr>
                </a:solidFill>
                <a:latin typeface="Segoe UI Light" panose="020B0502040204020203" pitchFamily="34" charset="0"/>
                <a:cs typeface="Segoe UI Light" panose="020B0502040204020203" pitchFamily="34" charset="0"/>
              </a:rPr>
              <a:t>规划中</a:t>
            </a:r>
            <a:endParaRPr lang="zh-CN" altLang="en-US" sz="1200" b="1" dirty="0">
              <a:solidFill>
                <a:schemeClr val="bg2">
                  <a:lumMod val="75000"/>
                </a:schemeClr>
              </a:solidFill>
              <a:latin typeface="Segoe UI Light" panose="020B0502040204020203" pitchFamily="34" charset="0"/>
              <a:cs typeface="Segoe UI Light" panose="020B0502040204020203" pitchFamily="34" charset="0"/>
            </a:endParaRPr>
          </a:p>
        </p:txBody>
      </p:sp>
      <p:sp>
        <p:nvSpPr>
          <p:cNvPr id="44" name="文本框 43"/>
          <p:cNvSpPr txBox="1"/>
          <p:nvPr/>
        </p:nvSpPr>
        <p:spPr>
          <a:xfrm>
            <a:off x="986589" y="4692317"/>
            <a:ext cx="1558262" cy="307777"/>
          </a:xfrm>
          <a:prstGeom prst="rect">
            <a:avLst/>
          </a:prstGeom>
          <a:noFill/>
        </p:spPr>
        <p:txBody>
          <a:bodyPr wrap="square" rtlCol="0">
            <a:spAutoFit/>
          </a:bodyPr>
          <a:lstStyle/>
          <a:p>
            <a:r>
              <a:rPr lang="en-US" altLang="zh-CN" sz="1400" dirty="0" err="1"/>
              <a:t>SnowBall</a:t>
            </a:r>
            <a:r>
              <a:rPr lang="zh-CN" altLang="en-US" sz="1400" dirty="0"/>
              <a:t>交易所</a:t>
            </a:r>
            <a:endParaRPr lang="zh-CN" altLang="en-US" sz="1400" dirty="0">
              <a:latin typeface="Segoe UI Semibold" panose="020B0702040204020203" pitchFamily="34" charset="0"/>
              <a:cs typeface="Segoe UI Semibold" panose="020B0702040204020203" pitchFamily="34" charset="0"/>
            </a:endParaRPr>
          </a:p>
        </p:txBody>
      </p:sp>
      <p:sp>
        <p:nvSpPr>
          <p:cNvPr id="45" name="文本框 44"/>
          <p:cNvSpPr txBox="1"/>
          <p:nvPr/>
        </p:nvSpPr>
        <p:spPr>
          <a:xfrm>
            <a:off x="1372408" y="4933806"/>
            <a:ext cx="839422" cy="332399"/>
          </a:xfrm>
          <a:prstGeom prst="rect">
            <a:avLst/>
          </a:prstGeom>
          <a:noFill/>
        </p:spPr>
        <p:txBody>
          <a:bodyPr wrap="square" rtlCol="0">
            <a:spAutoFit/>
          </a:bodyPr>
          <a:lstStyle/>
          <a:p>
            <a:pPr>
              <a:lnSpc>
                <a:spcPct val="130000"/>
              </a:lnSpc>
            </a:pPr>
            <a:r>
              <a:rPr lang="zh-CN" altLang="en-US" sz="1200" b="1" dirty="0" smtClean="0">
                <a:solidFill>
                  <a:schemeClr val="bg2">
                    <a:lumMod val="75000"/>
                  </a:schemeClr>
                </a:solidFill>
                <a:latin typeface="Segoe UI Light" panose="020B0502040204020203" pitchFamily="34" charset="0"/>
                <a:cs typeface="Segoe UI Light" panose="020B0502040204020203" pitchFamily="34" charset="0"/>
              </a:rPr>
              <a:t>已完成</a:t>
            </a:r>
            <a:endParaRPr lang="zh-CN" altLang="en-US" sz="1200" b="1" dirty="0">
              <a:solidFill>
                <a:schemeClr val="bg2">
                  <a:lumMod val="75000"/>
                </a:schemeClr>
              </a:solidFill>
              <a:latin typeface="Segoe UI Light" panose="020B0502040204020203" pitchFamily="34" charset="0"/>
              <a:cs typeface="Segoe UI Light" panose="020B0502040204020203" pitchFamily="34" charset="0"/>
            </a:endParaRPr>
          </a:p>
        </p:txBody>
      </p:sp>
      <p:sp>
        <p:nvSpPr>
          <p:cNvPr id="47" name="文本框 46"/>
          <p:cNvSpPr txBox="1"/>
          <p:nvPr/>
        </p:nvSpPr>
        <p:spPr>
          <a:xfrm>
            <a:off x="4777807" y="4692317"/>
            <a:ext cx="1391144" cy="307777"/>
          </a:xfrm>
          <a:prstGeom prst="rect">
            <a:avLst/>
          </a:prstGeom>
          <a:noFill/>
        </p:spPr>
        <p:txBody>
          <a:bodyPr wrap="square" rtlCol="0">
            <a:spAutoFit/>
          </a:bodyPr>
          <a:lstStyle/>
          <a:p>
            <a:r>
              <a:rPr lang="zh-CN" altLang="en-US" sz="1400" dirty="0" smtClean="0">
                <a:latin typeface="Segoe UI Semibold" panose="020B0702040204020203" pitchFamily="34" charset="0"/>
                <a:cs typeface="Segoe UI Semibold" panose="020B0702040204020203" pitchFamily="34" charset="0"/>
              </a:rPr>
              <a:t>下一方案</a:t>
            </a:r>
            <a:endParaRPr lang="zh-CN" altLang="en-US" sz="1400" dirty="0">
              <a:latin typeface="Segoe UI Semibold" panose="020B0702040204020203" pitchFamily="34" charset="0"/>
              <a:cs typeface="Segoe UI Semibold" panose="020B0702040204020203" pitchFamily="34" charset="0"/>
            </a:endParaRPr>
          </a:p>
        </p:txBody>
      </p:sp>
      <p:sp>
        <p:nvSpPr>
          <p:cNvPr id="48" name="文本框 47"/>
          <p:cNvSpPr txBox="1"/>
          <p:nvPr/>
        </p:nvSpPr>
        <p:spPr>
          <a:xfrm>
            <a:off x="4894699" y="4933806"/>
            <a:ext cx="844975" cy="313356"/>
          </a:xfrm>
          <a:prstGeom prst="rect">
            <a:avLst/>
          </a:prstGeom>
          <a:noFill/>
        </p:spPr>
        <p:txBody>
          <a:bodyPr wrap="square" rtlCol="0">
            <a:spAutoFit/>
          </a:bodyPr>
          <a:lstStyle/>
          <a:p>
            <a:pPr>
              <a:lnSpc>
                <a:spcPct val="130000"/>
              </a:lnSpc>
            </a:pPr>
            <a:r>
              <a:rPr lang="zh-CN" altLang="en-US" sz="1200" b="1" dirty="0" smtClean="0">
                <a:solidFill>
                  <a:schemeClr val="bg2">
                    <a:lumMod val="75000"/>
                  </a:schemeClr>
                </a:solidFill>
                <a:latin typeface="Segoe UI Light" panose="020B0502040204020203" pitchFamily="34" charset="0"/>
                <a:cs typeface="Segoe UI Light" panose="020B0502040204020203" pitchFamily="34" charset="0"/>
              </a:rPr>
              <a:t>待选定</a:t>
            </a:r>
            <a:endParaRPr lang="zh-CN" altLang="en-US" sz="1200" b="1" dirty="0">
              <a:solidFill>
                <a:schemeClr val="bg2">
                  <a:lumMod val="75000"/>
                </a:schemeClr>
              </a:solidFill>
              <a:latin typeface="Segoe UI Light" panose="020B0502040204020203" pitchFamily="34" charset="0"/>
              <a:cs typeface="Segoe UI Light" panose="020B0502040204020203" pitchFamily="34" charset="0"/>
            </a:endParaRPr>
          </a:p>
        </p:txBody>
      </p:sp>
      <p:sp useBgFill="1">
        <p:nvSpPr>
          <p:cNvPr id="4" name="矩形 3"/>
          <p:cNvSpPr/>
          <p:nvPr/>
        </p:nvSpPr>
        <p:spPr>
          <a:xfrm>
            <a:off x="9031307" y="2139885"/>
            <a:ext cx="3160692" cy="2852740"/>
          </a:xfrm>
          <a:prstGeom prst="rect">
            <a:avLst/>
          </a:prstGeom>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2"/>
          <p:cNvSpPr/>
          <p:nvPr/>
        </p:nvSpPr>
        <p:spPr>
          <a:xfrm>
            <a:off x="9175389" y="3401565"/>
            <a:ext cx="1956437" cy="1956437"/>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弧形 9"/>
          <p:cNvSpPr/>
          <p:nvPr/>
        </p:nvSpPr>
        <p:spPr>
          <a:xfrm>
            <a:off x="8892627" y="3097590"/>
            <a:ext cx="2538785" cy="2576945"/>
          </a:xfrm>
          <a:prstGeom prst="arc">
            <a:avLst>
              <a:gd name="adj1" fmla="val 16135557"/>
              <a:gd name="adj2" fmla="val 8938577"/>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椭圆 10"/>
          <p:cNvSpPr/>
          <p:nvPr/>
        </p:nvSpPr>
        <p:spPr>
          <a:xfrm>
            <a:off x="9063131" y="3289307"/>
            <a:ext cx="2180953" cy="2180953"/>
          </a:xfrm>
          <a:prstGeom prst="ellipse">
            <a:avLst/>
          </a:prstGeom>
          <a:noFill/>
          <a:ln w="12700" cap="flat" cmpd="sng" algn="ctr">
            <a:solidFill>
              <a:srgbClr val="DDDEE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0095680" y="3046380"/>
            <a:ext cx="106654" cy="106654"/>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9047165" y="5014229"/>
            <a:ext cx="34343" cy="34343"/>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31307" y="4468870"/>
            <a:ext cx="82997" cy="82997"/>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667180" y="5484330"/>
            <a:ext cx="106654" cy="1066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9583957" y="4454847"/>
            <a:ext cx="1238780" cy="523220"/>
          </a:xfrm>
          <a:prstGeom prst="rect">
            <a:avLst/>
          </a:prstGeom>
          <a:noFill/>
        </p:spPr>
        <p:txBody>
          <a:bodyPr wrap="square" rtlCol="0">
            <a:spAutoFit/>
          </a:bodyPr>
          <a:lstStyle/>
          <a:p>
            <a:pPr algn="ctr"/>
            <a:r>
              <a:rPr lang="en-US" altLang="zh-CN" sz="1400" b="1" dirty="0">
                <a:solidFill>
                  <a:schemeClr val="bg1">
                    <a:lumMod val="95000"/>
                  </a:schemeClr>
                </a:solidFill>
              </a:rPr>
              <a:t>SNOWBALL</a:t>
            </a:r>
            <a:r>
              <a:rPr lang="zh-CN" altLang="en-US" sz="1400" b="1" dirty="0">
                <a:solidFill>
                  <a:schemeClr val="bg1">
                    <a:lumMod val="95000"/>
                  </a:schemeClr>
                </a:solidFill>
              </a:rPr>
              <a:t>生态系统</a:t>
            </a:r>
            <a:endParaRPr lang="zh-CN" altLang="en-US" sz="1400" b="1" dirty="0">
              <a:solidFill>
                <a:schemeClr val="bg1">
                  <a:lumMod val="95000"/>
                </a:schemeClr>
              </a:solidFill>
            </a:endParaRPr>
          </a:p>
        </p:txBody>
      </p:sp>
      <p:sp>
        <p:nvSpPr>
          <p:cNvPr id="52" name="growth_154214"/>
          <p:cNvSpPr>
            <a:spLocks noChangeAspect="1"/>
          </p:cNvSpPr>
          <p:nvPr/>
        </p:nvSpPr>
        <p:spPr bwMode="auto">
          <a:xfrm>
            <a:off x="9823306" y="3721403"/>
            <a:ext cx="605187" cy="604148"/>
          </a:xfrm>
          <a:custGeom>
            <a:avLst/>
            <a:gdLst>
              <a:gd name="connsiteX0" fmla="*/ 76916 w 604110"/>
              <a:gd name="connsiteY0" fmla="*/ 405843 h 603073"/>
              <a:gd name="connsiteX1" fmla="*/ 76916 w 604110"/>
              <a:gd name="connsiteY1" fmla="*/ 603073 h 603073"/>
              <a:gd name="connsiteX2" fmla="*/ 27470 w 604110"/>
              <a:gd name="connsiteY2" fmla="*/ 603073 h 603073"/>
              <a:gd name="connsiteX3" fmla="*/ 0 w 604110"/>
              <a:gd name="connsiteY3" fmla="*/ 575661 h 603073"/>
              <a:gd name="connsiteX4" fmla="*/ 0 w 604110"/>
              <a:gd name="connsiteY4" fmla="*/ 447784 h 603073"/>
              <a:gd name="connsiteX5" fmla="*/ 22113 w 604110"/>
              <a:gd name="connsiteY5" fmla="*/ 420783 h 603073"/>
              <a:gd name="connsiteX6" fmla="*/ 76916 w 604110"/>
              <a:gd name="connsiteY6" fmla="*/ 405843 h 603073"/>
              <a:gd name="connsiteX7" fmla="*/ 208662 w 604110"/>
              <a:gd name="connsiteY7" fmla="*/ 316507 h 603073"/>
              <a:gd name="connsiteX8" fmla="*/ 208662 w 604110"/>
              <a:gd name="connsiteY8" fmla="*/ 603073 h 603073"/>
              <a:gd name="connsiteX9" fmla="*/ 131816 w 604110"/>
              <a:gd name="connsiteY9" fmla="*/ 603073 h 603073"/>
              <a:gd name="connsiteX10" fmla="*/ 131816 w 604110"/>
              <a:gd name="connsiteY10" fmla="*/ 380371 h 603073"/>
              <a:gd name="connsiteX11" fmla="*/ 208662 w 604110"/>
              <a:gd name="connsiteY11" fmla="*/ 316507 h 603073"/>
              <a:gd name="connsiteX12" fmla="*/ 340478 w 604110"/>
              <a:gd name="connsiteY12" fmla="*/ 138329 h 603073"/>
              <a:gd name="connsiteX13" fmla="*/ 340478 w 604110"/>
              <a:gd name="connsiteY13" fmla="*/ 603073 h 603073"/>
              <a:gd name="connsiteX14" fmla="*/ 263632 w 604110"/>
              <a:gd name="connsiteY14" fmla="*/ 603073 h 603073"/>
              <a:gd name="connsiteX15" fmla="*/ 263632 w 604110"/>
              <a:gd name="connsiteY15" fmla="*/ 245230 h 603073"/>
              <a:gd name="connsiteX16" fmla="*/ 279413 w 604110"/>
              <a:gd name="connsiteY16" fmla="*/ 222205 h 603073"/>
              <a:gd name="connsiteX17" fmla="*/ 335538 w 604110"/>
              <a:gd name="connsiteY17" fmla="*/ 144359 h 603073"/>
              <a:gd name="connsiteX18" fmla="*/ 335950 w 604110"/>
              <a:gd name="connsiteY18" fmla="*/ 143811 h 603073"/>
              <a:gd name="connsiteX19" fmla="*/ 340478 w 604110"/>
              <a:gd name="connsiteY19" fmla="*/ 138329 h 603073"/>
              <a:gd name="connsiteX20" fmla="*/ 472294 w 604110"/>
              <a:gd name="connsiteY20" fmla="*/ 32763 h 603073"/>
              <a:gd name="connsiteX21" fmla="*/ 472294 w 604110"/>
              <a:gd name="connsiteY21" fmla="*/ 603073 h 603073"/>
              <a:gd name="connsiteX22" fmla="*/ 395448 w 604110"/>
              <a:gd name="connsiteY22" fmla="*/ 603073 h 603073"/>
              <a:gd name="connsiteX23" fmla="*/ 395448 w 604110"/>
              <a:gd name="connsiteY23" fmla="*/ 82379 h 603073"/>
              <a:gd name="connsiteX24" fmla="*/ 451436 w 604110"/>
              <a:gd name="connsiteY24" fmla="*/ 43591 h 603073"/>
              <a:gd name="connsiteX25" fmla="*/ 455553 w 604110"/>
              <a:gd name="connsiteY25" fmla="*/ 41398 h 603073"/>
              <a:gd name="connsiteX26" fmla="*/ 472294 w 604110"/>
              <a:gd name="connsiteY26" fmla="*/ 32763 h 603073"/>
              <a:gd name="connsiteX27" fmla="*/ 571284 w 604110"/>
              <a:gd name="connsiteY27" fmla="*/ 537 h 603073"/>
              <a:gd name="connsiteX28" fmla="*/ 594084 w 604110"/>
              <a:gd name="connsiteY28" fmla="*/ 6293 h 603073"/>
              <a:gd name="connsiteX29" fmla="*/ 604110 w 604110"/>
              <a:gd name="connsiteY29" fmla="*/ 27401 h 603073"/>
              <a:gd name="connsiteX30" fmla="*/ 604110 w 604110"/>
              <a:gd name="connsiteY30" fmla="*/ 112656 h 603073"/>
              <a:gd name="connsiteX31" fmla="*/ 604110 w 604110"/>
              <a:gd name="connsiteY31" fmla="*/ 575660 h 603073"/>
              <a:gd name="connsiteX32" fmla="*/ 576640 w 604110"/>
              <a:gd name="connsiteY32" fmla="*/ 603073 h 603073"/>
              <a:gd name="connsiteX33" fmla="*/ 527194 w 604110"/>
              <a:gd name="connsiteY33" fmla="*/ 603073 h 603073"/>
              <a:gd name="connsiteX34" fmla="*/ 527194 w 604110"/>
              <a:gd name="connsiteY34" fmla="*/ 11502 h 603073"/>
              <a:gd name="connsiteX35" fmla="*/ 571284 w 604110"/>
              <a:gd name="connsiteY35" fmla="*/ 537 h 60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110" h="603073">
                <a:moveTo>
                  <a:pt x="76916" y="405843"/>
                </a:moveTo>
                <a:lnTo>
                  <a:pt x="76916" y="603073"/>
                </a:lnTo>
                <a:lnTo>
                  <a:pt x="27470" y="603073"/>
                </a:lnTo>
                <a:cubicBezTo>
                  <a:pt x="12361" y="603073"/>
                  <a:pt x="0" y="590738"/>
                  <a:pt x="0" y="575661"/>
                </a:cubicBezTo>
                <a:lnTo>
                  <a:pt x="0" y="447784"/>
                </a:lnTo>
                <a:cubicBezTo>
                  <a:pt x="0" y="434626"/>
                  <a:pt x="9202" y="423387"/>
                  <a:pt x="22113" y="420783"/>
                </a:cubicBezTo>
                <a:cubicBezTo>
                  <a:pt x="42029" y="416945"/>
                  <a:pt x="60159" y="411874"/>
                  <a:pt x="76916" y="405843"/>
                </a:cubicBezTo>
                <a:close/>
                <a:moveTo>
                  <a:pt x="208662" y="316507"/>
                </a:moveTo>
                <a:lnTo>
                  <a:pt x="208662" y="603073"/>
                </a:lnTo>
                <a:lnTo>
                  <a:pt x="131816" y="603073"/>
                </a:lnTo>
                <a:lnTo>
                  <a:pt x="131816" y="380371"/>
                </a:lnTo>
                <a:cubicBezTo>
                  <a:pt x="162143" y="362418"/>
                  <a:pt x="186843" y="340627"/>
                  <a:pt x="208662" y="316507"/>
                </a:cubicBezTo>
                <a:close/>
                <a:moveTo>
                  <a:pt x="340478" y="138329"/>
                </a:moveTo>
                <a:lnTo>
                  <a:pt x="340478" y="603073"/>
                </a:lnTo>
                <a:lnTo>
                  <a:pt x="263632" y="603073"/>
                </a:lnTo>
                <a:lnTo>
                  <a:pt x="263632" y="245230"/>
                </a:lnTo>
                <a:cubicBezTo>
                  <a:pt x="268847" y="237555"/>
                  <a:pt x="274061" y="229880"/>
                  <a:pt x="279413" y="222205"/>
                </a:cubicBezTo>
                <a:cubicBezTo>
                  <a:pt x="297115" y="196165"/>
                  <a:pt x="315092" y="169714"/>
                  <a:pt x="335538" y="144359"/>
                </a:cubicBezTo>
                <a:cubicBezTo>
                  <a:pt x="335675" y="144085"/>
                  <a:pt x="335813" y="143948"/>
                  <a:pt x="335950" y="143811"/>
                </a:cubicBezTo>
                <a:cubicBezTo>
                  <a:pt x="337459" y="142029"/>
                  <a:pt x="338969" y="140111"/>
                  <a:pt x="340478" y="138329"/>
                </a:cubicBezTo>
                <a:close/>
                <a:moveTo>
                  <a:pt x="472294" y="32763"/>
                </a:moveTo>
                <a:lnTo>
                  <a:pt x="472294" y="603073"/>
                </a:lnTo>
                <a:lnTo>
                  <a:pt x="395448" y="603073"/>
                </a:lnTo>
                <a:lnTo>
                  <a:pt x="395448" y="82379"/>
                </a:lnTo>
                <a:cubicBezTo>
                  <a:pt x="413013" y="67576"/>
                  <a:pt x="431676" y="54693"/>
                  <a:pt x="451436" y="43591"/>
                </a:cubicBezTo>
                <a:cubicBezTo>
                  <a:pt x="452808" y="42768"/>
                  <a:pt x="454181" y="41946"/>
                  <a:pt x="455553" y="41398"/>
                </a:cubicBezTo>
                <a:cubicBezTo>
                  <a:pt x="461042" y="38382"/>
                  <a:pt x="466668" y="35504"/>
                  <a:pt x="472294" y="32763"/>
                </a:cubicBezTo>
                <a:close/>
                <a:moveTo>
                  <a:pt x="571284" y="537"/>
                </a:moveTo>
                <a:cubicBezTo>
                  <a:pt x="579387" y="-1108"/>
                  <a:pt x="587766" y="1085"/>
                  <a:pt x="594084" y="6293"/>
                </a:cubicBezTo>
                <a:cubicBezTo>
                  <a:pt x="600402" y="11365"/>
                  <a:pt x="604110" y="19177"/>
                  <a:pt x="604110" y="27401"/>
                </a:cubicBezTo>
                <a:lnTo>
                  <a:pt x="604110" y="112656"/>
                </a:lnTo>
                <a:lnTo>
                  <a:pt x="604110" y="575660"/>
                </a:lnTo>
                <a:cubicBezTo>
                  <a:pt x="604110" y="590737"/>
                  <a:pt x="591749" y="603073"/>
                  <a:pt x="576640" y="603073"/>
                </a:cubicBezTo>
                <a:lnTo>
                  <a:pt x="527194" y="603073"/>
                </a:lnTo>
                <a:lnTo>
                  <a:pt x="527194" y="11502"/>
                </a:lnTo>
                <a:cubicBezTo>
                  <a:pt x="541341" y="7253"/>
                  <a:pt x="556038" y="3552"/>
                  <a:pt x="571284" y="537"/>
                </a:cubicBezTo>
                <a:close/>
              </a:path>
            </a:pathLst>
          </a:custGeom>
          <a:solidFill>
            <a:schemeClr val="bg1"/>
          </a:solidFill>
          <a:ln>
            <a:noFill/>
          </a:ln>
        </p:spPr>
      </p:sp>
      <p:sp>
        <p:nvSpPr>
          <p:cNvPr id="40" name="文本框 39"/>
          <p:cNvSpPr txBox="1"/>
          <p:nvPr/>
        </p:nvSpPr>
        <p:spPr>
          <a:xfrm>
            <a:off x="5141445" y="411860"/>
            <a:ext cx="2031164" cy="646331"/>
          </a:xfrm>
          <a:prstGeom prst="rect">
            <a:avLst/>
          </a:prstGeom>
          <a:noFill/>
        </p:spPr>
        <p:txBody>
          <a:bodyPr wrap="square" rtlCol="0">
            <a:spAutoFit/>
          </a:bodyPr>
          <a:lstStyle/>
          <a:p>
            <a:r>
              <a:rPr lang="zh-CN" altLang="en-US" sz="3600" b="1" dirty="0"/>
              <a:t>发展规划</a:t>
            </a:r>
          </a:p>
        </p:txBody>
      </p:sp>
      <p:sp>
        <p:nvSpPr>
          <p:cNvPr id="43" name="文本框 42"/>
          <p:cNvSpPr txBox="1"/>
          <p:nvPr/>
        </p:nvSpPr>
        <p:spPr>
          <a:xfrm>
            <a:off x="1394864" y="1119557"/>
            <a:ext cx="9434118" cy="1569660"/>
          </a:xfrm>
          <a:prstGeom prst="rect">
            <a:avLst/>
          </a:prstGeom>
          <a:noFill/>
        </p:spPr>
        <p:txBody>
          <a:bodyPr wrap="square" rtlCol="0">
            <a:spAutoFit/>
          </a:bodyPr>
          <a:lstStyle/>
          <a:p>
            <a:pPr marL="171450" indent="-171450">
              <a:buFont typeface="Arial" charset="0"/>
              <a:buChar char="•"/>
            </a:pPr>
            <a:r>
              <a:rPr lang="zh-CN" altLang="en-US" sz="1200" dirty="0"/>
              <a:t>目前已经完成的了</a:t>
            </a:r>
            <a:r>
              <a:rPr lang="en-US" altLang="zh-CN" sz="1200" dirty="0" err="1"/>
              <a:t>SnowBall</a:t>
            </a:r>
            <a:r>
              <a:rPr lang="zh-CN" altLang="en-US" sz="1200" dirty="0"/>
              <a:t>交易所的开发</a:t>
            </a:r>
            <a:r>
              <a:rPr lang="zh-CN" altLang="en-US" sz="1200" dirty="0" smtClean="0"/>
              <a:t>。</a:t>
            </a:r>
            <a:endParaRPr lang="en-US" altLang="zh-CN" sz="1200" dirty="0"/>
          </a:p>
          <a:p>
            <a:pPr marL="171450" indent="-171450">
              <a:buFont typeface="Arial" charset="0"/>
              <a:buChar char="•"/>
            </a:pPr>
            <a:endParaRPr lang="zh-CN" altLang="en-US" sz="1200" dirty="0"/>
          </a:p>
          <a:p>
            <a:pPr marL="171450" indent="-171450">
              <a:buFont typeface="Arial" charset="0"/>
              <a:buChar char="•"/>
            </a:pPr>
            <a:r>
              <a:rPr lang="zh-CN" altLang="en-US" sz="1200" dirty="0"/>
              <a:t>紧锣密鼓正在开发地</a:t>
            </a:r>
            <a:r>
              <a:rPr lang="zh-CN" altLang="en-US" sz="1200" dirty="0">
                <a:hlinkClick r:id="rId2"/>
              </a:rPr>
              <a:t>秘密游戏</a:t>
            </a:r>
            <a:r>
              <a:rPr lang="zh-CN" altLang="en-US" sz="1200" dirty="0"/>
              <a:t>，不久即将上线</a:t>
            </a:r>
            <a:r>
              <a:rPr lang="zh-CN" altLang="en-US" sz="1200" dirty="0" smtClean="0"/>
              <a:t>。</a:t>
            </a:r>
            <a:endParaRPr lang="en-US" altLang="zh-CN" sz="1200" dirty="0" smtClean="0"/>
          </a:p>
          <a:p>
            <a:pPr marL="171450" indent="-171450">
              <a:buFont typeface="Arial" charset="0"/>
              <a:buChar char="•"/>
            </a:pPr>
            <a:endParaRPr lang="zh-CN" altLang="en-US" sz="1200" dirty="0"/>
          </a:p>
          <a:p>
            <a:pPr marL="171450" indent="-171450">
              <a:buFont typeface="Arial" charset="0"/>
              <a:buChar char="•"/>
            </a:pPr>
            <a:r>
              <a:rPr lang="zh-CN" altLang="en-US" sz="1200" dirty="0"/>
              <a:t>储备中的项目方案有三个选择，但大熊猫团队会在内部经济学家的分析之后，交由外部市场与合作的游戏公司审核，得到反馈后，将会定出下一个游戏开发方案</a:t>
            </a:r>
            <a:r>
              <a:rPr lang="zh-CN" altLang="en-US" sz="1200" dirty="0" smtClean="0"/>
              <a:t>。</a:t>
            </a:r>
            <a:endParaRPr lang="en-US" altLang="zh-CN" sz="1200" dirty="0" smtClean="0"/>
          </a:p>
          <a:p>
            <a:pPr marL="171450" indent="-171450">
              <a:buFont typeface="Arial" charset="0"/>
              <a:buChar char="•"/>
            </a:pPr>
            <a:endParaRPr lang="zh-CN" altLang="en-US" sz="1200" dirty="0"/>
          </a:p>
          <a:p>
            <a:pPr marL="171450" indent="-171450">
              <a:buFont typeface="Arial" charset="0"/>
              <a:buChar char="•"/>
            </a:pPr>
            <a:r>
              <a:rPr lang="zh-CN" altLang="en-US" sz="1200" dirty="0"/>
              <a:t>因区块链市场，行情的多变性，我们</a:t>
            </a:r>
            <a:r>
              <a:rPr lang="en-US" altLang="zh-CN" sz="1200" dirty="0"/>
              <a:t>PANDAS</a:t>
            </a:r>
            <a:r>
              <a:rPr lang="zh-CN" altLang="en-US" sz="1200" dirty="0"/>
              <a:t>团队会根据当前的实际情况对游戏方案做出选择与决策。</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trips(downLeft)">
                                      <p:cBhvr>
                                        <p:cTn id="7" dur="500"/>
                                        <p:tgtEl>
                                          <p:spTgt spid="11"/>
                                        </p:tgtEl>
                                      </p:cBhvr>
                                    </p:animEffect>
                                  </p:childTnLst>
                                </p:cTn>
                              </p:par>
                              <p:par>
                                <p:cTn id="8" presetID="18" presetClass="entr" presetSubtype="3" fill="hold" grpId="0" nodeType="withEffect">
                                  <p:stCondLst>
                                    <p:cond delay="300"/>
                                  </p:stCondLst>
                                  <p:childTnLst>
                                    <p:set>
                                      <p:cBhvr>
                                        <p:cTn id="9" dur="1" fill="hold">
                                          <p:stCondLst>
                                            <p:cond delay="0"/>
                                          </p:stCondLst>
                                        </p:cTn>
                                        <p:tgtEl>
                                          <p:spTgt spid="10"/>
                                        </p:tgtEl>
                                        <p:attrNameLst>
                                          <p:attrName>style.visibility</p:attrName>
                                        </p:attrNameLst>
                                      </p:cBhvr>
                                      <p:to>
                                        <p:strVal val="visible"/>
                                      </p:to>
                                    </p:set>
                                    <p:animEffect transition="in" filter="strips(upRight)">
                                      <p:cBhvr>
                                        <p:cTn id="10" dur="500"/>
                                        <p:tgtEl>
                                          <p:spTgt spid="10"/>
                                        </p:tgtEl>
                                      </p:cBhvr>
                                    </p:animEffect>
                                  </p:childTnLst>
                                </p:cTn>
                              </p:par>
                              <p:par>
                                <p:cTn id="11" presetID="53" presetClass="entr" presetSubtype="16" fill="hold" grpId="0" nodeType="withEffect">
                                  <p:stCondLst>
                                    <p:cond delay="70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animEffect transition="in" filter="fade">
                                      <p:cBhvr>
                                        <p:cTn id="15" dur="500"/>
                                        <p:tgtEl>
                                          <p:spTgt spid="17"/>
                                        </p:tgtEl>
                                      </p:cBhvr>
                                    </p:animEffect>
                                  </p:childTnLst>
                                </p:cTn>
                              </p:par>
                              <p:par>
                                <p:cTn id="16" presetID="53" presetClass="entr" presetSubtype="16" fill="hold" grpId="0" nodeType="withEffect">
                                  <p:stCondLst>
                                    <p:cond delay="90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par>
                                <p:cTn id="21" presetID="53" presetClass="entr" presetSubtype="16"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53" presetClass="entr" presetSubtype="16" fill="hold" grpId="0" nodeType="withEffect">
                                  <p:stCondLst>
                                    <p:cond delay="14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par>
                                <p:cTn id="31" presetID="2" presetClass="entr" presetSubtype="2" decel="100000" fill="hold" nodeType="withEffect">
                                  <p:stCondLst>
                                    <p:cond delay="140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1000" fill="hold"/>
                                        <p:tgtEl>
                                          <p:spTgt spid="18"/>
                                        </p:tgtEl>
                                        <p:attrNameLst>
                                          <p:attrName>ppt_x</p:attrName>
                                        </p:attrNameLst>
                                      </p:cBhvr>
                                      <p:tavLst>
                                        <p:tav tm="0">
                                          <p:val>
                                            <p:strVal val="1+#ppt_w/2"/>
                                          </p:val>
                                        </p:tav>
                                        <p:tav tm="100000">
                                          <p:val>
                                            <p:strVal val="#ppt_x"/>
                                          </p:val>
                                        </p:tav>
                                      </p:tavLst>
                                    </p:anim>
                                    <p:anim calcmode="lin" valueType="num">
                                      <p:cBhvr additive="base">
                                        <p:cTn id="34"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22" presetClass="entr" presetSubtype="1" fill="hold" nodeType="withEffect">
                                  <p:stCondLst>
                                    <p:cond delay="20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par>
                                <p:cTn id="45" presetID="18" presetClass="entr" presetSubtype="12" fill="hold" grpId="0" nodeType="withEffect">
                                  <p:stCondLst>
                                    <p:cond delay="500"/>
                                  </p:stCondLst>
                                  <p:childTnLst>
                                    <p:set>
                                      <p:cBhvr>
                                        <p:cTn id="46" dur="1" fill="hold">
                                          <p:stCondLst>
                                            <p:cond delay="0"/>
                                          </p:stCondLst>
                                        </p:cTn>
                                        <p:tgtEl>
                                          <p:spTgt spid="29"/>
                                        </p:tgtEl>
                                        <p:attrNameLst>
                                          <p:attrName>style.visibility</p:attrName>
                                        </p:attrNameLst>
                                      </p:cBhvr>
                                      <p:to>
                                        <p:strVal val="visible"/>
                                      </p:to>
                                    </p:set>
                                    <p:animEffect transition="in" filter="strips(downLeft)">
                                      <p:cBhvr>
                                        <p:cTn id="47" dur="500"/>
                                        <p:tgtEl>
                                          <p:spTgt spid="29"/>
                                        </p:tgtEl>
                                      </p:cBhvr>
                                    </p:animEffect>
                                  </p:childTnLst>
                                </p:cTn>
                              </p:par>
                              <p:par>
                                <p:cTn id="48" presetID="53" presetClass="entr" presetSubtype="16" fill="hold" nodeType="withEffect">
                                  <p:stCondLst>
                                    <p:cond delay="1100"/>
                                  </p:stCondLst>
                                  <p:childTnLst>
                                    <p:set>
                                      <p:cBhvr>
                                        <p:cTn id="49" dur="1" fill="hold">
                                          <p:stCondLst>
                                            <p:cond delay="0"/>
                                          </p:stCondLst>
                                        </p:cTn>
                                        <p:tgtEl>
                                          <p:spTgt spid="35"/>
                                        </p:tgtEl>
                                        <p:attrNameLst>
                                          <p:attrName>style.visibility</p:attrName>
                                        </p:attrNameLst>
                                      </p:cBhvr>
                                      <p:to>
                                        <p:strVal val="visible"/>
                                      </p:to>
                                    </p:set>
                                    <p:anim calcmode="lin" valueType="num">
                                      <p:cBhvr>
                                        <p:cTn id="50" dur="500" fill="hold"/>
                                        <p:tgtEl>
                                          <p:spTgt spid="35"/>
                                        </p:tgtEl>
                                        <p:attrNameLst>
                                          <p:attrName>ppt_w</p:attrName>
                                        </p:attrNameLst>
                                      </p:cBhvr>
                                      <p:tavLst>
                                        <p:tav tm="0">
                                          <p:val>
                                            <p:fltVal val="0"/>
                                          </p:val>
                                        </p:tav>
                                        <p:tav tm="100000">
                                          <p:val>
                                            <p:strVal val="#ppt_w"/>
                                          </p:val>
                                        </p:tav>
                                      </p:tavLst>
                                    </p:anim>
                                    <p:anim calcmode="lin" valueType="num">
                                      <p:cBhvr>
                                        <p:cTn id="51" dur="500" fill="hold"/>
                                        <p:tgtEl>
                                          <p:spTgt spid="35"/>
                                        </p:tgtEl>
                                        <p:attrNameLst>
                                          <p:attrName>ppt_h</p:attrName>
                                        </p:attrNameLst>
                                      </p:cBhvr>
                                      <p:tavLst>
                                        <p:tav tm="0">
                                          <p:val>
                                            <p:fltVal val="0"/>
                                          </p:val>
                                        </p:tav>
                                        <p:tav tm="100000">
                                          <p:val>
                                            <p:strVal val="#ppt_h"/>
                                          </p:val>
                                        </p:tav>
                                      </p:tavLst>
                                    </p:anim>
                                    <p:animEffect transition="in" filter="fade">
                                      <p:cBhvr>
                                        <p:cTn id="52" dur="500"/>
                                        <p:tgtEl>
                                          <p:spTgt spid="35"/>
                                        </p:tgtEl>
                                      </p:cBhvr>
                                    </p:animEffect>
                                  </p:childTnLst>
                                </p:cTn>
                              </p:par>
                              <p:par>
                                <p:cTn id="53" presetID="42" presetClass="entr" presetSubtype="0" fill="hold" grpId="0" nodeType="withEffect">
                                  <p:stCondLst>
                                    <p:cond delay="800"/>
                                  </p:stCondLst>
                                  <p:iterate type="lt">
                                    <p:tmPct val="4000"/>
                                  </p:iterate>
                                  <p:childTnLst>
                                    <p:set>
                                      <p:cBhvr>
                                        <p:cTn id="54" dur="1" fill="hold">
                                          <p:stCondLst>
                                            <p:cond delay="0"/>
                                          </p:stCondLst>
                                        </p:cTn>
                                        <p:tgtEl>
                                          <p:spTgt spid="41"/>
                                        </p:tgtEl>
                                        <p:attrNameLst>
                                          <p:attrName>style.visibility</p:attrName>
                                        </p:attrNameLst>
                                      </p:cBhvr>
                                      <p:to>
                                        <p:strVal val="visible"/>
                                      </p:to>
                                    </p:set>
                                    <p:animEffect transition="in" filter="fade">
                                      <p:cBhvr>
                                        <p:cTn id="55" dur="1000"/>
                                        <p:tgtEl>
                                          <p:spTgt spid="41"/>
                                        </p:tgtEl>
                                      </p:cBhvr>
                                    </p:animEffect>
                                    <p:anim calcmode="lin" valueType="num">
                                      <p:cBhvr>
                                        <p:cTn id="56" dur="1000" fill="hold"/>
                                        <p:tgtEl>
                                          <p:spTgt spid="41"/>
                                        </p:tgtEl>
                                        <p:attrNameLst>
                                          <p:attrName>ppt_x</p:attrName>
                                        </p:attrNameLst>
                                      </p:cBhvr>
                                      <p:tavLst>
                                        <p:tav tm="0">
                                          <p:val>
                                            <p:strVal val="#ppt_x"/>
                                          </p:val>
                                        </p:tav>
                                        <p:tav tm="100000">
                                          <p:val>
                                            <p:strVal val="#ppt_x"/>
                                          </p:val>
                                        </p:tav>
                                      </p:tavLst>
                                    </p:anim>
                                    <p:anim calcmode="lin" valueType="num">
                                      <p:cBhvr>
                                        <p:cTn id="57" dur="1000" fill="hold"/>
                                        <p:tgtEl>
                                          <p:spTgt spid="41"/>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18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1000"/>
                                        <p:tgtEl>
                                          <p:spTgt spid="42"/>
                                        </p:tgtEl>
                                      </p:cBhvr>
                                    </p:animEffect>
                                    <p:anim calcmode="lin" valueType="num">
                                      <p:cBhvr>
                                        <p:cTn id="61" dur="1000" fill="hold"/>
                                        <p:tgtEl>
                                          <p:spTgt spid="42"/>
                                        </p:tgtEl>
                                        <p:attrNameLst>
                                          <p:attrName>ppt_x</p:attrName>
                                        </p:attrNameLst>
                                      </p:cBhvr>
                                      <p:tavLst>
                                        <p:tav tm="0">
                                          <p:val>
                                            <p:strVal val="#ppt_x"/>
                                          </p:val>
                                        </p:tav>
                                        <p:tav tm="100000">
                                          <p:val>
                                            <p:strVal val="#ppt_x"/>
                                          </p:val>
                                        </p:tav>
                                      </p:tavLst>
                                    </p:anim>
                                    <p:anim calcmode="lin" valueType="num">
                                      <p:cBhvr>
                                        <p:cTn id="6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p:cTn id="67" dur="500" fill="hold"/>
                                        <p:tgtEl>
                                          <p:spTgt spid="20"/>
                                        </p:tgtEl>
                                        <p:attrNameLst>
                                          <p:attrName>ppt_w</p:attrName>
                                        </p:attrNameLst>
                                      </p:cBhvr>
                                      <p:tavLst>
                                        <p:tav tm="0">
                                          <p:val>
                                            <p:fltVal val="0"/>
                                          </p:val>
                                        </p:tav>
                                        <p:tav tm="100000">
                                          <p:val>
                                            <p:strVal val="#ppt_w"/>
                                          </p:val>
                                        </p:tav>
                                      </p:tavLst>
                                    </p:anim>
                                    <p:anim calcmode="lin" valueType="num">
                                      <p:cBhvr>
                                        <p:cTn id="68" dur="500" fill="hold"/>
                                        <p:tgtEl>
                                          <p:spTgt spid="20"/>
                                        </p:tgtEl>
                                        <p:attrNameLst>
                                          <p:attrName>ppt_h</p:attrName>
                                        </p:attrNameLst>
                                      </p:cBhvr>
                                      <p:tavLst>
                                        <p:tav tm="0">
                                          <p:val>
                                            <p:fltVal val="0"/>
                                          </p:val>
                                        </p:tav>
                                        <p:tav tm="100000">
                                          <p:val>
                                            <p:strVal val="#ppt_h"/>
                                          </p:val>
                                        </p:tav>
                                      </p:tavLst>
                                    </p:anim>
                                    <p:animEffect transition="in" filter="fade">
                                      <p:cBhvr>
                                        <p:cTn id="69" dur="500"/>
                                        <p:tgtEl>
                                          <p:spTgt spid="20"/>
                                        </p:tgtEl>
                                      </p:cBhvr>
                                    </p:animEffect>
                                  </p:childTnLst>
                                </p:cTn>
                              </p:par>
                              <p:par>
                                <p:cTn id="70" presetID="22" presetClass="entr" presetSubtype="4" fill="hold" nodeType="withEffect">
                                  <p:stCondLst>
                                    <p:cond delay="200"/>
                                  </p:stCondLst>
                                  <p:childTnLst>
                                    <p:set>
                                      <p:cBhvr>
                                        <p:cTn id="71" dur="1" fill="hold">
                                          <p:stCondLst>
                                            <p:cond delay="0"/>
                                          </p:stCondLst>
                                        </p:cTn>
                                        <p:tgtEl>
                                          <p:spTgt spid="25"/>
                                        </p:tgtEl>
                                        <p:attrNameLst>
                                          <p:attrName>style.visibility</p:attrName>
                                        </p:attrNameLst>
                                      </p:cBhvr>
                                      <p:to>
                                        <p:strVal val="visible"/>
                                      </p:to>
                                    </p:set>
                                    <p:animEffect transition="in" filter="wipe(down)">
                                      <p:cBhvr>
                                        <p:cTn id="72" dur="500"/>
                                        <p:tgtEl>
                                          <p:spTgt spid="25"/>
                                        </p:tgtEl>
                                      </p:cBhvr>
                                    </p:animEffect>
                                  </p:childTnLst>
                                </p:cTn>
                              </p:par>
                              <p:par>
                                <p:cTn id="73" presetID="18" presetClass="entr" presetSubtype="12" fill="hold" grpId="0" nodeType="withEffect">
                                  <p:stCondLst>
                                    <p:cond delay="500"/>
                                  </p:stCondLst>
                                  <p:childTnLst>
                                    <p:set>
                                      <p:cBhvr>
                                        <p:cTn id="74" dur="1" fill="hold">
                                          <p:stCondLst>
                                            <p:cond delay="0"/>
                                          </p:stCondLst>
                                        </p:cTn>
                                        <p:tgtEl>
                                          <p:spTgt spid="28"/>
                                        </p:tgtEl>
                                        <p:attrNameLst>
                                          <p:attrName>style.visibility</p:attrName>
                                        </p:attrNameLst>
                                      </p:cBhvr>
                                      <p:to>
                                        <p:strVal val="visible"/>
                                      </p:to>
                                    </p:set>
                                    <p:animEffect transition="in" filter="strips(downLeft)">
                                      <p:cBhvr>
                                        <p:cTn id="75" dur="500"/>
                                        <p:tgtEl>
                                          <p:spTgt spid="28"/>
                                        </p:tgtEl>
                                      </p:cBhvr>
                                    </p:animEffect>
                                  </p:childTnLst>
                                </p:cTn>
                              </p:par>
                              <p:par>
                                <p:cTn id="76" presetID="53" presetClass="entr" presetSubtype="16" fill="hold" nodeType="withEffect">
                                  <p:stCondLst>
                                    <p:cond delay="1100"/>
                                  </p:stCondLst>
                                  <p:childTnLst>
                                    <p:set>
                                      <p:cBhvr>
                                        <p:cTn id="77" dur="1" fill="hold">
                                          <p:stCondLst>
                                            <p:cond delay="0"/>
                                          </p:stCondLst>
                                        </p:cTn>
                                        <p:tgtEl>
                                          <p:spTgt spid="32"/>
                                        </p:tgtEl>
                                        <p:attrNameLst>
                                          <p:attrName>style.visibility</p:attrName>
                                        </p:attrNameLst>
                                      </p:cBhvr>
                                      <p:to>
                                        <p:strVal val="visible"/>
                                      </p:to>
                                    </p:set>
                                    <p:anim calcmode="lin" valueType="num">
                                      <p:cBhvr>
                                        <p:cTn id="78" dur="500" fill="hold"/>
                                        <p:tgtEl>
                                          <p:spTgt spid="32"/>
                                        </p:tgtEl>
                                        <p:attrNameLst>
                                          <p:attrName>ppt_w</p:attrName>
                                        </p:attrNameLst>
                                      </p:cBhvr>
                                      <p:tavLst>
                                        <p:tav tm="0">
                                          <p:val>
                                            <p:fltVal val="0"/>
                                          </p:val>
                                        </p:tav>
                                        <p:tav tm="100000">
                                          <p:val>
                                            <p:strVal val="#ppt_w"/>
                                          </p:val>
                                        </p:tav>
                                      </p:tavLst>
                                    </p:anim>
                                    <p:anim calcmode="lin" valueType="num">
                                      <p:cBhvr>
                                        <p:cTn id="79" dur="500" fill="hold"/>
                                        <p:tgtEl>
                                          <p:spTgt spid="32"/>
                                        </p:tgtEl>
                                        <p:attrNameLst>
                                          <p:attrName>ppt_h</p:attrName>
                                        </p:attrNameLst>
                                      </p:cBhvr>
                                      <p:tavLst>
                                        <p:tav tm="0">
                                          <p:val>
                                            <p:fltVal val="0"/>
                                          </p:val>
                                        </p:tav>
                                        <p:tav tm="100000">
                                          <p:val>
                                            <p:strVal val="#ppt_h"/>
                                          </p:val>
                                        </p:tav>
                                      </p:tavLst>
                                    </p:anim>
                                    <p:animEffect transition="in" filter="fade">
                                      <p:cBhvr>
                                        <p:cTn id="80" dur="500"/>
                                        <p:tgtEl>
                                          <p:spTgt spid="32"/>
                                        </p:tgtEl>
                                      </p:cBhvr>
                                    </p:animEffect>
                                  </p:childTnLst>
                                </p:cTn>
                              </p:par>
                              <p:par>
                                <p:cTn id="81" presetID="47" presetClass="entr" presetSubtype="0" fill="hold" grpId="0" nodeType="withEffect">
                                  <p:stCondLst>
                                    <p:cond delay="800"/>
                                  </p:stCondLst>
                                  <p:iterate type="lt">
                                    <p:tmPct val="4000"/>
                                  </p:iterate>
                                  <p:childTnLst>
                                    <p:set>
                                      <p:cBhvr>
                                        <p:cTn id="82" dur="1" fill="hold">
                                          <p:stCondLst>
                                            <p:cond delay="0"/>
                                          </p:stCondLst>
                                        </p:cTn>
                                        <p:tgtEl>
                                          <p:spTgt spid="47"/>
                                        </p:tgtEl>
                                        <p:attrNameLst>
                                          <p:attrName>style.visibility</p:attrName>
                                        </p:attrNameLst>
                                      </p:cBhvr>
                                      <p:to>
                                        <p:strVal val="visible"/>
                                      </p:to>
                                    </p:set>
                                    <p:animEffect transition="in" filter="fade">
                                      <p:cBhvr>
                                        <p:cTn id="83" dur="1000"/>
                                        <p:tgtEl>
                                          <p:spTgt spid="47"/>
                                        </p:tgtEl>
                                      </p:cBhvr>
                                    </p:animEffect>
                                    <p:anim calcmode="lin" valueType="num">
                                      <p:cBhvr>
                                        <p:cTn id="84" dur="1000" fill="hold"/>
                                        <p:tgtEl>
                                          <p:spTgt spid="47"/>
                                        </p:tgtEl>
                                        <p:attrNameLst>
                                          <p:attrName>ppt_x</p:attrName>
                                        </p:attrNameLst>
                                      </p:cBhvr>
                                      <p:tavLst>
                                        <p:tav tm="0">
                                          <p:val>
                                            <p:strVal val="#ppt_x"/>
                                          </p:val>
                                        </p:tav>
                                        <p:tav tm="100000">
                                          <p:val>
                                            <p:strVal val="#ppt_x"/>
                                          </p:val>
                                        </p:tav>
                                      </p:tavLst>
                                    </p:anim>
                                    <p:anim calcmode="lin" valueType="num">
                                      <p:cBhvr>
                                        <p:cTn id="85" dur="1000" fill="hold"/>
                                        <p:tgtEl>
                                          <p:spTgt spid="47"/>
                                        </p:tgtEl>
                                        <p:attrNameLst>
                                          <p:attrName>ppt_y</p:attrName>
                                        </p:attrNameLst>
                                      </p:cBhvr>
                                      <p:tavLst>
                                        <p:tav tm="0">
                                          <p:val>
                                            <p:strVal val="#ppt_y-.1"/>
                                          </p:val>
                                        </p:tav>
                                        <p:tav tm="100000">
                                          <p:val>
                                            <p:strVal val="#ppt_y"/>
                                          </p:val>
                                        </p:tav>
                                      </p:tavLst>
                                    </p:anim>
                                  </p:childTnLst>
                                </p:cTn>
                              </p:par>
                              <p:par>
                                <p:cTn id="86" presetID="47" presetClass="entr" presetSubtype="0" fill="hold" grpId="0" nodeType="withEffect">
                                  <p:stCondLst>
                                    <p:cond delay="180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1000"/>
                                        <p:tgtEl>
                                          <p:spTgt spid="48"/>
                                        </p:tgtEl>
                                      </p:cBhvr>
                                    </p:animEffect>
                                    <p:anim calcmode="lin" valueType="num">
                                      <p:cBhvr>
                                        <p:cTn id="89" dur="1000" fill="hold"/>
                                        <p:tgtEl>
                                          <p:spTgt spid="48"/>
                                        </p:tgtEl>
                                        <p:attrNameLst>
                                          <p:attrName>ppt_x</p:attrName>
                                        </p:attrNameLst>
                                      </p:cBhvr>
                                      <p:tavLst>
                                        <p:tav tm="0">
                                          <p:val>
                                            <p:strVal val="#ppt_x"/>
                                          </p:val>
                                        </p:tav>
                                        <p:tav tm="100000">
                                          <p:val>
                                            <p:strVal val="#ppt_x"/>
                                          </p:val>
                                        </p:tav>
                                      </p:tavLst>
                                    </p:anim>
                                    <p:anim calcmode="lin" valueType="num">
                                      <p:cBhvr>
                                        <p:cTn id="90"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p:cTn id="95" dur="500" fill="hold"/>
                                        <p:tgtEl>
                                          <p:spTgt spid="21"/>
                                        </p:tgtEl>
                                        <p:attrNameLst>
                                          <p:attrName>ppt_w</p:attrName>
                                        </p:attrNameLst>
                                      </p:cBhvr>
                                      <p:tavLst>
                                        <p:tav tm="0">
                                          <p:val>
                                            <p:fltVal val="0"/>
                                          </p:val>
                                        </p:tav>
                                        <p:tav tm="100000">
                                          <p:val>
                                            <p:strVal val="#ppt_w"/>
                                          </p:val>
                                        </p:tav>
                                      </p:tavLst>
                                    </p:anim>
                                    <p:anim calcmode="lin" valueType="num">
                                      <p:cBhvr>
                                        <p:cTn id="96" dur="500" fill="hold"/>
                                        <p:tgtEl>
                                          <p:spTgt spid="21"/>
                                        </p:tgtEl>
                                        <p:attrNameLst>
                                          <p:attrName>ppt_h</p:attrName>
                                        </p:attrNameLst>
                                      </p:cBhvr>
                                      <p:tavLst>
                                        <p:tav tm="0">
                                          <p:val>
                                            <p:fltVal val="0"/>
                                          </p:val>
                                        </p:tav>
                                        <p:tav tm="100000">
                                          <p:val>
                                            <p:strVal val="#ppt_h"/>
                                          </p:val>
                                        </p:tav>
                                      </p:tavLst>
                                    </p:anim>
                                    <p:animEffect transition="in" filter="fade">
                                      <p:cBhvr>
                                        <p:cTn id="97" dur="500"/>
                                        <p:tgtEl>
                                          <p:spTgt spid="21"/>
                                        </p:tgtEl>
                                      </p:cBhvr>
                                    </p:animEffect>
                                  </p:childTnLst>
                                </p:cTn>
                              </p:par>
                              <p:par>
                                <p:cTn id="98" presetID="22" presetClass="entr" presetSubtype="1" fill="hold" nodeType="withEffect">
                                  <p:stCondLst>
                                    <p:cond delay="200"/>
                                  </p:stCondLst>
                                  <p:childTnLst>
                                    <p:set>
                                      <p:cBhvr>
                                        <p:cTn id="99" dur="1" fill="hold">
                                          <p:stCondLst>
                                            <p:cond delay="0"/>
                                          </p:stCondLst>
                                        </p:cTn>
                                        <p:tgtEl>
                                          <p:spTgt spid="23"/>
                                        </p:tgtEl>
                                        <p:attrNameLst>
                                          <p:attrName>style.visibility</p:attrName>
                                        </p:attrNameLst>
                                      </p:cBhvr>
                                      <p:to>
                                        <p:strVal val="visible"/>
                                      </p:to>
                                    </p:set>
                                    <p:animEffect transition="in" filter="wipe(up)">
                                      <p:cBhvr>
                                        <p:cTn id="100" dur="500"/>
                                        <p:tgtEl>
                                          <p:spTgt spid="23"/>
                                        </p:tgtEl>
                                      </p:cBhvr>
                                    </p:animEffect>
                                  </p:childTnLst>
                                </p:cTn>
                              </p:par>
                              <p:par>
                                <p:cTn id="101" presetID="18" presetClass="entr" presetSubtype="12" fill="hold" grpId="0" nodeType="withEffect">
                                  <p:stCondLst>
                                    <p:cond delay="500"/>
                                  </p:stCondLst>
                                  <p:childTnLst>
                                    <p:set>
                                      <p:cBhvr>
                                        <p:cTn id="102" dur="1" fill="hold">
                                          <p:stCondLst>
                                            <p:cond delay="0"/>
                                          </p:stCondLst>
                                        </p:cTn>
                                        <p:tgtEl>
                                          <p:spTgt spid="27"/>
                                        </p:tgtEl>
                                        <p:attrNameLst>
                                          <p:attrName>style.visibility</p:attrName>
                                        </p:attrNameLst>
                                      </p:cBhvr>
                                      <p:to>
                                        <p:strVal val="visible"/>
                                      </p:to>
                                    </p:set>
                                    <p:animEffect transition="in" filter="strips(downLeft)">
                                      <p:cBhvr>
                                        <p:cTn id="103" dur="500"/>
                                        <p:tgtEl>
                                          <p:spTgt spid="27"/>
                                        </p:tgtEl>
                                      </p:cBhvr>
                                    </p:animEffect>
                                  </p:childTnLst>
                                </p:cTn>
                              </p:par>
                              <p:par>
                                <p:cTn id="104" presetID="53" presetClass="entr" presetSubtype="16" fill="hold" nodeType="withEffect">
                                  <p:stCondLst>
                                    <p:cond delay="1100"/>
                                  </p:stCondLst>
                                  <p:childTnLst>
                                    <p:set>
                                      <p:cBhvr>
                                        <p:cTn id="105" dur="1" fill="hold">
                                          <p:stCondLst>
                                            <p:cond delay="0"/>
                                          </p:stCondLst>
                                        </p:cTn>
                                        <p:tgtEl>
                                          <p:spTgt spid="33"/>
                                        </p:tgtEl>
                                        <p:attrNameLst>
                                          <p:attrName>style.visibility</p:attrName>
                                        </p:attrNameLst>
                                      </p:cBhvr>
                                      <p:to>
                                        <p:strVal val="visible"/>
                                      </p:to>
                                    </p:set>
                                    <p:anim calcmode="lin" valueType="num">
                                      <p:cBhvr>
                                        <p:cTn id="106" dur="500" fill="hold"/>
                                        <p:tgtEl>
                                          <p:spTgt spid="33"/>
                                        </p:tgtEl>
                                        <p:attrNameLst>
                                          <p:attrName>ppt_w</p:attrName>
                                        </p:attrNameLst>
                                      </p:cBhvr>
                                      <p:tavLst>
                                        <p:tav tm="0">
                                          <p:val>
                                            <p:fltVal val="0"/>
                                          </p:val>
                                        </p:tav>
                                        <p:tav tm="100000">
                                          <p:val>
                                            <p:strVal val="#ppt_w"/>
                                          </p:val>
                                        </p:tav>
                                      </p:tavLst>
                                    </p:anim>
                                    <p:anim calcmode="lin" valueType="num">
                                      <p:cBhvr>
                                        <p:cTn id="107" dur="500" fill="hold"/>
                                        <p:tgtEl>
                                          <p:spTgt spid="33"/>
                                        </p:tgtEl>
                                        <p:attrNameLst>
                                          <p:attrName>ppt_h</p:attrName>
                                        </p:attrNameLst>
                                      </p:cBhvr>
                                      <p:tavLst>
                                        <p:tav tm="0">
                                          <p:val>
                                            <p:fltVal val="0"/>
                                          </p:val>
                                        </p:tav>
                                        <p:tav tm="100000">
                                          <p:val>
                                            <p:strVal val="#ppt_h"/>
                                          </p:val>
                                        </p:tav>
                                      </p:tavLst>
                                    </p:anim>
                                    <p:animEffect transition="in" filter="fade">
                                      <p:cBhvr>
                                        <p:cTn id="108" dur="500"/>
                                        <p:tgtEl>
                                          <p:spTgt spid="33"/>
                                        </p:tgtEl>
                                      </p:cBhvr>
                                    </p:animEffect>
                                  </p:childTnLst>
                                </p:cTn>
                              </p:par>
                              <p:par>
                                <p:cTn id="109" presetID="42" presetClass="entr" presetSubtype="0" fill="hold" grpId="0" nodeType="withEffect">
                                  <p:stCondLst>
                                    <p:cond delay="800"/>
                                  </p:stCondLst>
                                  <p:iterate type="lt">
                                    <p:tmPct val="4000"/>
                                  </p:iterate>
                                  <p:childTnLst>
                                    <p:set>
                                      <p:cBhvr>
                                        <p:cTn id="110" dur="1" fill="hold">
                                          <p:stCondLst>
                                            <p:cond delay="0"/>
                                          </p:stCondLst>
                                        </p:cTn>
                                        <p:tgtEl>
                                          <p:spTgt spid="37"/>
                                        </p:tgtEl>
                                        <p:attrNameLst>
                                          <p:attrName>style.visibility</p:attrName>
                                        </p:attrNameLst>
                                      </p:cBhvr>
                                      <p:to>
                                        <p:strVal val="visible"/>
                                      </p:to>
                                    </p:set>
                                    <p:animEffect transition="in" filter="fade">
                                      <p:cBhvr>
                                        <p:cTn id="111" dur="1000"/>
                                        <p:tgtEl>
                                          <p:spTgt spid="37"/>
                                        </p:tgtEl>
                                      </p:cBhvr>
                                    </p:animEffect>
                                    <p:anim calcmode="lin" valueType="num">
                                      <p:cBhvr>
                                        <p:cTn id="112" dur="1000" fill="hold"/>
                                        <p:tgtEl>
                                          <p:spTgt spid="37"/>
                                        </p:tgtEl>
                                        <p:attrNameLst>
                                          <p:attrName>ppt_x</p:attrName>
                                        </p:attrNameLst>
                                      </p:cBhvr>
                                      <p:tavLst>
                                        <p:tav tm="0">
                                          <p:val>
                                            <p:strVal val="#ppt_x"/>
                                          </p:val>
                                        </p:tav>
                                        <p:tav tm="100000">
                                          <p:val>
                                            <p:strVal val="#ppt_x"/>
                                          </p:val>
                                        </p:tav>
                                      </p:tavLst>
                                    </p:anim>
                                    <p:anim calcmode="lin" valueType="num">
                                      <p:cBhvr>
                                        <p:cTn id="113" dur="1000" fill="hold"/>
                                        <p:tgtEl>
                                          <p:spTgt spid="37"/>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180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1000"/>
                                        <p:tgtEl>
                                          <p:spTgt spid="39"/>
                                        </p:tgtEl>
                                      </p:cBhvr>
                                    </p:animEffect>
                                    <p:anim calcmode="lin" valueType="num">
                                      <p:cBhvr>
                                        <p:cTn id="117" dur="1000" fill="hold"/>
                                        <p:tgtEl>
                                          <p:spTgt spid="39"/>
                                        </p:tgtEl>
                                        <p:attrNameLst>
                                          <p:attrName>ppt_x</p:attrName>
                                        </p:attrNameLst>
                                      </p:cBhvr>
                                      <p:tavLst>
                                        <p:tav tm="0">
                                          <p:val>
                                            <p:strVal val="#ppt_x"/>
                                          </p:val>
                                        </p:tav>
                                        <p:tav tm="100000">
                                          <p:val>
                                            <p:strVal val="#ppt_x"/>
                                          </p:val>
                                        </p:tav>
                                      </p:tavLst>
                                    </p:anim>
                                    <p:anim calcmode="lin" valueType="num">
                                      <p:cBhvr>
                                        <p:cTn id="11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53" presetClass="entr" presetSubtype="16" fill="hold" grpId="0" nodeType="clickEffect">
                                  <p:stCondLst>
                                    <p:cond delay="0"/>
                                  </p:stCondLst>
                                  <p:childTnLst>
                                    <p:set>
                                      <p:cBhvr>
                                        <p:cTn id="122" dur="1" fill="hold">
                                          <p:stCondLst>
                                            <p:cond delay="0"/>
                                          </p:stCondLst>
                                        </p:cTn>
                                        <p:tgtEl>
                                          <p:spTgt spid="22"/>
                                        </p:tgtEl>
                                        <p:attrNameLst>
                                          <p:attrName>style.visibility</p:attrName>
                                        </p:attrNameLst>
                                      </p:cBhvr>
                                      <p:to>
                                        <p:strVal val="visible"/>
                                      </p:to>
                                    </p:set>
                                    <p:anim calcmode="lin" valueType="num">
                                      <p:cBhvr>
                                        <p:cTn id="123" dur="500" fill="hold"/>
                                        <p:tgtEl>
                                          <p:spTgt spid="22"/>
                                        </p:tgtEl>
                                        <p:attrNameLst>
                                          <p:attrName>ppt_w</p:attrName>
                                        </p:attrNameLst>
                                      </p:cBhvr>
                                      <p:tavLst>
                                        <p:tav tm="0">
                                          <p:val>
                                            <p:fltVal val="0"/>
                                          </p:val>
                                        </p:tav>
                                        <p:tav tm="100000">
                                          <p:val>
                                            <p:strVal val="#ppt_w"/>
                                          </p:val>
                                        </p:tav>
                                      </p:tavLst>
                                    </p:anim>
                                    <p:anim calcmode="lin" valueType="num">
                                      <p:cBhvr>
                                        <p:cTn id="124" dur="500" fill="hold"/>
                                        <p:tgtEl>
                                          <p:spTgt spid="22"/>
                                        </p:tgtEl>
                                        <p:attrNameLst>
                                          <p:attrName>ppt_h</p:attrName>
                                        </p:attrNameLst>
                                      </p:cBhvr>
                                      <p:tavLst>
                                        <p:tav tm="0">
                                          <p:val>
                                            <p:fltVal val="0"/>
                                          </p:val>
                                        </p:tav>
                                        <p:tav tm="100000">
                                          <p:val>
                                            <p:strVal val="#ppt_h"/>
                                          </p:val>
                                        </p:tav>
                                      </p:tavLst>
                                    </p:anim>
                                    <p:animEffect transition="in" filter="fade">
                                      <p:cBhvr>
                                        <p:cTn id="125" dur="500"/>
                                        <p:tgtEl>
                                          <p:spTgt spid="22"/>
                                        </p:tgtEl>
                                      </p:cBhvr>
                                    </p:animEffect>
                                  </p:childTnLst>
                                </p:cTn>
                              </p:par>
                              <p:par>
                                <p:cTn id="126" presetID="22" presetClass="entr" presetSubtype="4" fill="hold" nodeType="withEffect">
                                  <p:stCondLst>
                                    <p:cond delay="200"/>
                                  </p:stCondLst>
                                  <p:childTnLst>
                                    <p:set>
                                      <p:cBhvr>
                                        <p:cTn id="127" dur="1" fill="hold">
                                          <p:stCondLst>
                                            <p:cond delay="0"/>
                                          </p:stCondLst>
                                        </p:cTn>
                                        <p:tgtEl>
                                          <p:spTgt spid="3"/>
                                        </p:tgtEl>
                                        <p:attrNameLst>
                                          <p:attrName>style.visibility</p:attrName>
                                        </p:attrNameLst>
                                      </p:cBhvr>
                                      <p:to>
                                        <p:strVal val="visible"/>
                                      </p:to>
                                    </p:set>
                                    <p:animEffect transition="in" filter="wipe(down)">
                                      <p:cBhvr>
                                        <p:cTn id="128" dur="500"/>
                                        <p:tgtEl>
                                          <p:spTgt spid="3"/>
                                        </p:tgtEl>
                                      </p:cBhvr>
                                    </p:animEffect>
                                  </p:childTnLst>
                                </p:cTn>
                              </p:par>
                              <p:par>
                                <p:cTn id="129" presetID="18" presetClass="entr" presetSubtype="12" fill="hold" grpId="0" nodeType="withEffect">
                                  <p:stCondLst>
                                    <p:cond delay="500"/>
                                  </p:stCondLst>
                                  <p:childTnLst>
                                    <p:set>
                                      <p:cBhvr>
                                        <p:cTn id="130" dur="1" fill="hold">
                                          <p:stCondLst>
                                            <p:cond delay="0"/>
                                          </p:stCondLst>
                                        </p:cTn>
                                        <p:tgtEl>
                                          <p:spTgt spid="26"/>
                                        </p:tgtEl>
                                        <p:attrNameLst>
                                          <p:attrName>style.visibility</p:attrName>
                                        </p:attrNameLst>
                                      </p:cBhvr>
                                      <p:to>
                                        <p:strVal val="visible"/>
                                      </p:to>
                                    </p:set>
                                    <p:animEffect transition="in" filter="strips(downLeft)">
                                      <p:cBhvr>
                                        <p:cTn id="131" dur="500"/>
                                        <p:tgtEl>
                                          <p:spTgt spid="26"/>
                                        </p:tgtEl>
                                      </p:cBhvr>
                                    </p:animEffect>
                                  </p:childTnLst>
                                </p:cTn>
                              </p:par>
                              <p:par>
                                <p:cTn id="132" presetID="53" presetClass="entr" presetSubtype="16" fill="hold" nodeType="withEffect">
                                  <p:stCondLst>
                                    <p:cond delay="1100"/>
                                  </p:stCondLst>
                                  <p:childTnLst>
                                    <p:set>
                                      <p:cBhvr>
                                        <p:cTn id="133" dur="1" fill="hold">
                                          <p:stCondLst>
                                            <p:cond delay="0"/>
                                          </p:stCondLst>
                                        </p:cTn>
                                        <p:tgtEl>
                                          <p:spTgt spid="34"/>
                                        </p:tgtEl>
                                        <p:attrNameLst>
                                          <p:attrName>style.visibility</p:attrName>
                                        </p:attrNameLst>
                                      </p:cBhvr>
                                      <p:to>
                                        <p:strVal val="visible"/>
                                      </p:to>
                                    </p:set>
                                    <p:anim calcmode="lin" valueType="num">
                                      <p:cBhvr>
                                        <p:cTn id="134" dur="500" fill="hold"/>
                                        <p:tgtEl>
                                          <p:spTgt spid="34"/>
                                        </p:tgtEl>
                                        <p:attrNameLst>
                                          <p:attrName>ppt_w</p:attrName>
                                        </p:attrNameLst>
                                      </p:cBhvr>
                                      <p:tavLst>
                                        <p:tav tm="0">
                                          <p:val>
                                            <p:fltVal val="0"/>
                                          </p:val>
                                        </p:tav>
                                        <p:tav tm="100000">
                                          <p:val>
                                            <p:strVal val="#ppt_w"/>
                                          </p:val>
                                        </p:tav>
                                      </p:tavLst>
                                    </p:anim>
                                    <p:anim calcmode="lin" valueType="num">
                                      <p:cBhvr>
                                        <p:cTn id="135" dur="500" fill="hold"/>
                                        <p:tgtEl>
                                          <p:spTgt spid="34"/>
                                        </p:tgtEl>
                                        <p:attrNameLst>
                                          <p:attrName>ppt_h</p:attrName>
                                        </p:attrNameLst>
                                      </p:cBhvr>
                                      <p:tavLst>
                                        <p:tav tm="0">
                                          <p:val>
                                            <p:fltVal val="0"/>
                                          </p:val>
                                        </p:tav>
                                        <p:tav tm="100000">
                                          <p:val>
                                            <p:strVal val="#ppt_h"/>
                                          </p:val>
                                        </p:tav>
                                      </p:tavLst>
                                    </p:anim>
                                    <p:animEffect transition="in" filter="fade">
                                      <p:cBhvr>
                                        <p:cTn id="136" dur="500"/>
                                        <p:tgtEl>
                                          <p:spTgt spid="34"/>
                                        </p:tgtEl>
                                      </p:cBhvr>
                                    </p:animEffect>
                                  </p:childTnLst>
                                </p:cTn>
                              </p:par>
                              <p:par>
                                <p:cTn id="137" presetID="47" presetClass="entr" presetSubtype="0" fill="hold" grpId="0" nodeType="withEffect">
                                  <p:stCondLst>
                                    <p:cond delay="800"/>
                                  </p:stCondLst>
                                  <p:iterate type="lt">
                                    <p:tmPct val="4000"/>
                                  </p:iterate>
                                  <p:childTnLst>
                                    <p:set>
                                      <p:cBhvr>
                                        <p:cTn id="138" dur="1" fill="hold">
                                          <p:stCondLst>
                                            <p:cond delay="0"/>
                                          </p:stCondLst>
                                        </p:cTn>
                                        <p:tgtEl>
                                          <p:spTgt spid="44"/>
                                        </p:tgtEl>
                                        <p:attrNameLst>
                                          <p:attrName>style.visibility</p:attrName>
                                        </p:attrNameLst>
                                      </p:cBhvr>
                                      <p:to>
                                        <p:strVal val="visible"/>
                                      </p:to>
                                    </p:set>
                                    <p:animEffect transition="in" filter="fade">
                                      <p:cBhvr>
                                        <p:cTn id="139" dur="1000"/>
                                        <p:tgtEl>
                                          <p:spTgt spid="44"/>
                                        </p:tgtEl>
                                      </p:cBhvr>
                                    </p:animEffect>
                                    <p:anim calcmode="lin" valueType="num">
                                      <p:cBhvr>
                                        <p:cTn id="140" dur="1000" fill="hold"/>
                                        <p:tgtEl>
                                          <p:spTgt spid="44"/>
                                        </p:tgtEl>
                                        <p:attrNameLst>
                                          <p:attrName>ppt_x</p:attrName>
                                        </p:attrNameLst>
                                      </p:cBhvr>
                                      <p:tavLst>
                                        <p:tav tm="0">
                                          <p:val>
                                            <p:strVal val="#ppt_x"/>
                                          </p:val>
                                        </p:tav>
                                        <p:tav tm="100000">
                                          <p:val>
                                            <p:strVal val="#ppt_x"/>
                                          </p:val>
                                        </p:tav>
                                      </p:tavLst>
                                    </p:anim>
                                    <p:anim calcmode="lin" valueType="num">
                                      <p:cBhvr>
                                        <p:cTn id="141" dur="1000" fill="hold"/>
                                        <p:tgtEl>
                                          <p:spTgt spid="44"/>
                                        </p:tgtEl>
                                        <p:attrNameLst>
                                          <p:attrName>ppt_y</p:attrName>
                                        </p:attrNameLst>
                                      </p:cBhvr>
                                      <p:tavLst>
                                        <p:tav tm="0">
                                          <p:val>
                                            <p:strVal val="#ppt_y-.1"/>
                                          </p:val>
                                        </p:tav>
                                        <p:tav tm="100000">
                                          <p:val>
                                            <p:strVal val="#ppt_y"/>
                                          </p:val>
                                        </p:tav>
                                      </p:tavLst>
                                    </p:anim>
                                  </p:childTnLst>
                                </p:cTn>
                              </p:par>
                              <p:par>
                                <p:cTn id="142" presetID="47" presetClass="entr" presetSubtype="0" fill="hold" grpId="0" nodeType="withEffect">
                                  <p:stCondLst>
                                    <p:cond delay="1800"/>
                                  </p:stCondLst>
                                  <p:childTnLst>
                                    <p:set>
                                      <p:cBhvr>
                                        <p:cTn id="143" dur="1" fill="hold">
                                          <p:stCondLst>
                                            <p:cond delay="0"/>
                                          </p:stCondLst>
                                        </p:cTn>
                                        <p:tgtEl>
                                          <p:spTgt spid="45"/>
                                        </p:tgtEl>
                                        <p:attrNameLst>
                                          <p:attrName>style.visibility</p:attrName>
                                        </p:attrNameLst>
                                      </p:cBhvr>
                                      <p:to>
                                        <p:strVal val="visible"/>
                                      </p:to>
                                    </p:set>
                                    <p:animEffect transition="in" filter="fade">
                                      <p:cBhvr>
                                        <p:cTn id="144" dur="1000"/>
                                        <p:tgtEl>
                                          <p:spTgt spid="45"/>
                                        </p:tgtEl>
                                      </p:cBhvr>
                                    </p:animEffect>
                                    <p:anim calcmode="lin" valueType="num">
                                      <p:cBhvr>
                                        <p:cTn id="145" dur="1000" fill="hold"/>
                                        <p:tgtEl>
                                          <p:spTgt spid="45"/>
                                        </p:tgtEl>
                                        <p:attrNameLst>
                                          <p:attrName>ppt_x</p:attrName>
                                        </p:attrNameLst>
                                      </p:cBhvr>
                                      <p:tavLst>
                                        <p:tav tm="0">
                                          <p:val>
                                            <p:strVal val="#ppt_x"/>
                                          </p:val>
                                        </p:tav>
                                        <p:tav tm="100000">
                                          <p:val>
                                            <p:strVal val="#ppt_x"/>
                                          </p:val>
                                        </p:tav>
                                      </p:tavLst>
                                    </p:anim>
                                    <p:anim calcmode="lin" valueType="num">
                                      <p:cBhvr>
                                        <p:cTn id="146" dur="1000" fill="hold"/>
                                        <p:tgtEl>
                                          <p:spTgt spid="45"/>
                                        </p:tgtEl>
                                        <p:attrNameLst>
                                          <p:attrName>ppt_y</p:attrName>
                                        </p:attrNameLst>
                                      </p:cBhvr>
                                      <p:tavLst>
                                        <p:tav tm="0">
                                          <p:val>
                                            <p:strVal val="#ppt_y-.1"/>
                                          </p:val>
                                        </p:tav>
                                        <p:tav tm="100000">
                                          <p:val>
                                            <p:strVal val="#ppt_y"/>
                                          </p:val>
                                        </p:tav>
                                      </p:tavLst>
                                    </p:anim>
                                  </p:childTnLst>
                                </p:cTn>
                              </p:par>
                              <p:par>
                                <p:cTn id="147" presetID="50" presetClass="entr" presetSubtype="0" decel="10000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 calcmode="lin" valueType="num">
                                      <p:cBhvr>
                                        <p:cTn id="149" dur="1000" fill="hold"/>
                                        <p:tgtEl>
                                          <p:spTgt spid="40"/>
                                        </p:tgtEl>
                                        <p:attrNameLst>
                                          <p:attrName>ppt_w</p:attrName>
                                        </p:attrNameLst>
                                      </p:cBhvr>
                                      <p:tavLst>
                                        <p:tav tm="0">
                                          <p:val>
                                            <p:strVal val="#ppt_w+.3"/>
                                          </p:val>
                                        </p:tav>
                                        <p:tav tm="100000">
                                          <p:val>
                                            <p:strVal val="#ppt_w"/>
                                          </p:val>
                                        </p:tav>
                                      </p:tavLst>
                                    </p:anim>
                                    <p:anim calcmode="lin" valueType="num">
                                      <p:cBhvr>
                                        <p:cTn id="150" dur="1000" fill="hold"/>
                                        <p:tgtEl>
                                          <p:spTgt spid="40"/>
                                        </p:tgtEl>
                                        <p:attrNameLst>
                                          <p:attrName>ppt_h</p:attrName>
                                        </p:attrNameLst>
                                      </p:cBhvr>
                                      <p:tavLst>
                                        <p:tav tm="0">
                                          <p:val>
                                            <p:strVal val="#ppt_h"/>
                                          </p:val>
                                        </p:tav>
                                        <p:tav tm="100000">
                                          <p:val>
                                            <p:strVal val="#ppt_h"/>
                                          </p:val>
                                        </p:tav>
                                      </p:tavLst>
                                    </p:anim>
                                    <p:animEffect transition="in" filter="fade">
                                      <p:cBhvr>
                                        <p:cTn id="151" dur="1000"/>
                                        <p:tgtEl>
                                          <p:spTgt spid="40"/>
                                        </p:tgtEl>
                                      </p:cBhvr>
                                    </p:animEffect>
                                  </p:childTnLst>
                                </p:cTn>
                              </p:par>
                              <p:par>
                                <p:cTn id="152" presetID="53" presetClass="entr" presetSubtype="16" fill="hold" grpId="0" nodeType="withEffect">
                                  <p:stCondLst>
                                    <p:cond delay="600"/>
                                  </p:stCondLst>
                                  <p:iterate type="wd">
                                    <p:tmPct val="5000"/>
                                  </p:iterate>
                                  <p:childTnLst>
                                    <p:set>
                                      <p:cBhvr>
                                        <p:cTn id="153" dur="1" fill="hold">
                                          <p:stCondLst>
                                            <p:cond delay="0"/>
                                          </p:stCondLst>
                                        </p:cTn>
                                        <p:tgtEl>
                                          <p:spTgt spid="43"/>
                                        </p:tgtEl>
                                        <p:attrNameLst>
                                          <p:attrName>style.visibility</p:attrName>
                                        </p:attrNameLst>
                                      </p:cBhvr>
                                      <p:to>
                                        <p:strVal val="visible"/>
                                      </p:to>
                                    </p:set>
                                    <p:anim calcmode="lin" valueType="num">
                                      <p:cBhvr>
                                        <p:cTn id="154" dur="500" fill="hold"/>
                                        <p:tgtEl>
                                          <p:spTgt spid="43"/>
                                        </p:tgtEl>
                                        <p:attrNameLst>
                                          <p:attrName>ppt_w</p:attrName>
                                        </p:attrNameLst>
                                      </p:cBhvr>
                                      <p:tavLst>
                                        <p:tav tm="0">
                                          <p:val>
                                            <p:fltVal val="0"/>
                                          </p:val>
                                        </p:tav>
                                        <p:tav tm="100000">
                                          <p:val>
                                            <p:strVal val="#ppt_w"/>
                                          </p:val>
                                        </p:tav>
                                      </p:tavLst>
                                    </p:anim>
                                    <p:anim calcmode="lin" valueType="num">
                                      <p:cBhvr>
                                        <p:cTn id="155" dur="500" fill="hold"/>
                                        <p:tgtEl>
                                          <p:spTgt spid="43"/>
                                        </p:tgtEl>
                                        <p:attrNameLst>
                                          <p:attrName>ppt_h</p:attrName>
                                        </p:attrNameLst>
                                      </p:cBhvr>
                                      <p:tavLst>
                                        <p:tav tm="0">
                                          <p:val>
                                            <p:fltVal val="0"/>
                                          </p:val>
                                        </p:tav>
                                        <p:tav tm="100000">
                                          <p:val>
                                            <p:strVal val="#ppt_h"/>
                                          </p:val>
                                        </p:tav>
                                      </p:tavLst>
                                    </p:anim>
                                    <p:animEffect transition="in" filter="fade">
                                      <p:cBhvr>
                                        <p:cTn id="15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6" grpId="0" animBg="1"/>
      <p:bldP spid="27" grpId="0" animBg="1"/>
      <p:bldP spid="28" grpId="0" animBg="1"/>
      <p:bldP spid="29" grpId="0" animBg="1"/>
      <p:bldP spid="37" grpId="0"/>
      <p:bldP spid="39" grpId="0"/>
      <p:bldP spid="41" grpId="0"/>
      <p:bldP spid="42" grpId="0"/>
      <p:bldP spid="44" grpId="0"/>
      <p:bldP spid="45" grpId="0"/>
      <p:bldP spid="47" grpId="0"/>
      <p:bldP spid="48" grpId="0"/>
      <p:bldP spid="10" grpId="0" animBg="1"/>
      <p:bldP spid="11" grpId="0" animBg="1"/>
      <p:bldP spid="12" grpId="0" animBg="1"/>
      <p:bldP spid="13" grpId="0" animBg="1"/>
      <p:bldP spid="14" grpId="0" animBg="1"/>
      <p:bldP spid="17" grpId="0" animBg="1"/>
      <p:bldP spid="40"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弧形 4"/>
          <p:cNvSpPr/>
          <p:nvPr/>
        </p:nvSpPr>
        <p:spPr>
          <a:xfrm>
            <a:off x="3503676" y="544944"/>
            <a:ext cx="5427888" cy="5682119"/>
          </a:xfrm>
          <a:prstGeom prst="arc">
            <a:avLst>
              <a:gd name="adj1" fmla="val 16148392"/>
              <a:gd name="adj2" fmla="val 5561021"/>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6" name="椭圆 5"/>
          <p:cNvSpPr/>
          <p:nvPr/>
        </p:nvSpPr>
        <p:spPr>
          <a:xfrm>
            <a:off x="4875276" y="2076450"/>
            <a:ext cx="2604516" cy="2604516"/>
          </a:xfrm>
          <a:prstGeom prst="ellipse">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7" name="弧形 6"/>
          <p:cNvSpPr/>
          <p:nvPr/>
        </p:nvSpPr>
        <p:spPr>
          <a:xfrm>
            <a:off x="4498848" y="1671782"/>
            <a:ext cx="3379770" cy="3430570"/>
          </a:xfrm>
          <a:prstGeom prst="arc">
            <a:avLst>
              <a:gd name="adj1" fmla="val 16135557"/>
              <a:gd name="adj2" fmla="val 8938577"/>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8" name="椭圆 7"/>
          <p:cNvSpPr/>
          <p:nvPr/>
        </p:nvSpPr>
        <p:spPr>
          <a:xfrm>
            <a:off x="4725832" y="1927006"/>
            <a:ext cx="2903404" cy="2903404"/>
          </a:xfrm>
          <a:prstGeom prst="ellipse">
            <a:avLst/>
          </a:prstGeom>
          <a:noFill/>
          <a:ln w="12700" cap="flat" cmpd="sng" algn="ctr">
            <a:solidFill>
              <a:schemeClr val="bg2">
                <a:lumMod val="2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9" name="弧形 8"/>
          <p:cNvSpPr/>
          <p:nvPr/>
        </p:nvSpPr>
        <p:spPr>
          <a:xfrm>
            <a:off x="3957781" y="1265383"/>
            <a:ext cx="4308763" cy="4350326"/>
          </a:xfrm>
          <a:prstGeom prst="arc">
            <a:avLst>
              <a:gd name="adj1" fmla="val 5368489"/>
              <a:gd name="adj2" fmla="val 16261056"/>
            </a:avLst>
          </a:prstGeom>
          <a:noFill/>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0" name="弧形 9"/>
          <p:cNvSpPr/>
          <p:nvPr/>
        </p:nvSpPr>
        <p:spPr>
          <a:xfrm>
            <a:off x="3171029" y="803564"/>
            <a:ext cx="4308763" cy="5116945"/>
          </a:xfrm>
          <a:prstGeom prst="arc">
            <a:avLst>
              <a:gd name="adj1" fmla="val 7704569"/>
              <a:gd name="adj2" fmla="val 12029833"/>
            </a:avLst>
          </a:prstGeom>
          <a:noFill/>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1" name="弧形 10"/>
          <p:cNvSpPr/>
          <p:nvPr/>
        </p:nvSpPr>
        <p:spPr>
          <a:xfrm>
            <a:off x="4875274" y="1671782"/>
            <a:ext cx="3391269" cy="3611418"/>
          </a:xfrm>
          <a:prstGeom prst="arc">
            <a:avLst>
              <a:gd name="adj1" fmla="val 20643614"/>
              <a:gd name="adj2" fmla="val 3170841"/>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2" name="弧形 11"/>
          <p:cNvSpPr/>
          <p:nvPr/>
        </p:nvSpPr>
        <p:spPr>
          <a:xfrm>
            <a:off x="2489982" y="-154746"/>
            <a:ext cx="7216726" cy="7118254"/>
          </a:xfrm>
          <a:prstGeom prst="arc">
            <a:avLst>
              <a:gd name="adj1" fmla="val 5571114"/>
              <a:gd name="adj2" fmla="val 5561021"/>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3" name="弧形 12"/>
          <p:cNvSpPr/>
          <p:nvPr/>
        </p:nvSpPr>
        <p:spPr>
          <a:xfrm>
            <a:off x="1486301" y="-1122532"/>
            <a:ext cx="9202294" cy="9076728"/>
          </a:xfrm>
          <a:prstGeom prst="arc">
            <a:avLst>
              <a:gd name="adj1" fmla="val 5571114"/>
              <a:gd name="adj2" fmla="val 5561021"/>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14" name="椭圆 13"/>
          <p:cNvSpPr/>
          <p:nvPr/>
        </p:nvSpPr>
        <p:spPr>
          <a:xfrm>
            <a:off x="6795816" y="4860457"/>
            <a:ext cx="190281" cy="190281"/>
          </a:xfrm>
          <a:prstGeom prst="ellipse">
            <a:avLst/>
          </a:pr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15" name="椭圆 14"/>
          <p:cNvSpPr/>
          <p:nvPr/>
        </p:nvSpPr>
        <p:spPr>
          <a:xfrm>
            <a:off x="7099202" y="4723377"/>
            <a:ext cx="110490" cy="110490"/>
          </a:xfrm>
          <a:prstGeom prst="ellipse">
            <a:avLst/>
          </a:prstGeom>
          <a:solidFill>
            <a:schemeClr val="bg1">
              <a:lumMod val="6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16" name="椭圆 15"/>
          <p:cNvSpPr/>
          <p:nvPr/>
        </p:nvSpPr>
        <p:spPr>
          <a:xfrm>
            <a:off x="8129664" y="2901014"/>
            <a:ext cx="152027" cy="152027"/>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17" name="矩形 16"/>
          <p:cNvSpPr/>
          <p:nvPr/>
        </p:nvSpPr>
        <p:spPr>
          <a:xfrm>
            <a:off x="4483701" y="4848470"/>
            <a:ext cx="172166" cy="189030"/>
          </a:xfrm>
          <a:prstGeom prst="rect">
            <a:avLst/>
          </a:prstGeom>
          <a:solidFill>
            <a:schemeClr val="bg1">
              <a:lumMod val="8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18" name="椭圆 17"/>
          <p:cNvSpPr/>
          <p:nvPr/>
        </p:nvSpPr>
        <p:spPr>
          <a:xfrm>
            <a:off x="6040755" y="6158250"/>
            <a:ext cx="110490" cy="110490"/>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19" name="椭圆 18"/>
          <p:cNvSpPr/>
          <p:nvPr/>
        </p:nvSpPr>
        <p:spPr>
          <a:xfrm>
            <a:off x="9391954" y="4741626"/>
            <a:ext cx="86962" cy="86962"/>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0" name="椭圆 19"/>
          <p:cNvSpPr/>
          <p:nvPr/>
        </p:nvSpPr>
        <p:spPr>
          <a:xfrm>
            <a:off x="9466192" y="4332423"/>
            <a:ext cx="190281" cy="190281"/>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1" name="椭圆 20"/>
          <p:cNvSpPr/>
          <p:nvPr/>
        </p:nvSpPr>
        <p:spPr>
          <a:xfrm>
            <a:off x="9834957" y="5920509"/>
            <a:ext cx="110490" cy="110490"/>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2" name="椭圆 21"/>
          <p:cNvSpPr/>
          <p:nvPr/>
        </p:nvSpPr>
        <p:spPr>
          <a:xfrm>
            <a:off x="3159168" y="3762831"/>
            <a:ext cx="86962" cy="86962"/>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3" name="椭圆 22"/>
          <p:cNvSpPr/>
          <p:nvPr/>
        </p:nvSpPr>
        <p:spPr>
          <a:xfrm>
            <a:off x="4695417" y="3495146"/>
            <a:ext cx="117378" cy="11737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4" name="椭圆 23"/>
          <p:cNvSpPr/>
          <p:nvPr/>
        </p:nvSpPr>
        <p:spPr>
          <a:xfrm>
            <a:off x="4337907" y="1927006"/>
            <a:ext cx="231101" cy="2311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5" name="椭圆 24"/>
          <p:cNvSpPr/>
          <p:nvPr/>
        </p:nvSpPr>
        <p:spPr>
          <a:xfrm>
            <a:off x="2626418" y="2152912"/>
            <a:ext cx="146703" cy="146703"/>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6" name="椭圆 25"/>
          <p:cNvSpPr/>
          <p:nvPr/>
        </p:nvSpPr>
        <p:spPr>
          <a:xfrm>
            <a:off x="2375086" y="544944"/>
            <a:ext cx="146703" cy="146703"/>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7" name="椭圆 26"/>
          <p:cNvSpPr/>
          <p:nvPr/>
        </p:nvSpPr>
        <p:spPr>
          <a:xfrm>
            <a:off x="7609112" y="934456"/>
            <a:ext cx="118994" cy="118994"/>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8" name="椭圆 27"/>
          <p:cNvSpPr/>
          <p:nvPr/>
        </p:nvSpPr>
        <p:spPr>
          <a:xfrm>
            <a:off x="4713396" y="1717379"/>
            <a:ext cx="93579" cy="93579"/>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29" name="矩形 28"/>
          <p:cNvSpPr/>
          <p:nvPr/>
        </p:nvSpPr>
        <p:spPr>
          <a:xfrm>
            <a:off x="8894862" y="1145472"/>
            <a:ext cx="119022" cy="116003"/>
          </a:xfrm>
          <a:prstGeom prst="rect">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0" name="椭圆 29"/>
          <p:cNvSpPr/>
          <p:nvPr/>
        </p:nvSpPr>
        <p:spPr>
          <a:xfrm>
            <a:off x="10368429" y="1824881"/>
            <a:ext cx="79904" cy="79904"/>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1" name="椭圆 30"/>
          <p:cNvSpPr/>
          <p:nvPr/>
        </p:nvSpPr>
        <p:spPr>
          <a:xfrm>
            <a:off x="1674282" y="4787819"/>
            <a:ext cx="75975" cy="75975"/>
          </a:xfrm>
          <a:prstGeom prst="ellipse">
            <a:avLst/>
          </a:prstGeom>
          <a:solidFill>
            <a:schemeClr val="bg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2" name="文本框 31"/>
          <p:cNvSpPr txBox="1"/>
          <p:nvPr/>
        </p:nvSpPr>
        <p:spPr>
          <a:xfrm>
            <a:off x="5043844" y="2986461"/>
            <a:ext cx="259189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800" b="1" dirty="0">
                <a:latin typeface="Segoe UI Symbol" panose="020B0502040204020203" pitchFamily="34" charset="0"/>
                <a:ea typeface="Segoe UI Symbol" panose="020B0502040204020203" pitchFamily="34" charset="0"/>
                <a:cs typeface="Segoe UI" panose="020B0502040204020203" pitchFamily="34" charset="0"/>
              </a:rPr>
              <a:t>Thanks</a:t>
            </a:r>
            <a:endParaRPr kumimoji="0" lang="zh-CN" altLang="en-US" sz="4800" b="1" i="0" u="none" strike="noStrike" kern="1200" cap="none" spc="0" normalizeH="0" baseline="0" noProof="0" dirty="0">
              <a:ln>
                <a:noFill/>
              </a:ln>
              <a:effectLst/>
              <a:uLnTx/>
              <a:uFillTx/>
              <a:latin typeface="Segoe UI Symbol" panose="020B0502040204020203" pitchFamily="34" charset="0"/>
              <a:ea typeface="等线" panose="02010600030101010101" pitchFamily="2" charset="-122"/>
              <a:cs typeface="Segoe UI" panose="020B0502040204020203" pitchFamily="34" charset="0"/>
            </a:endParaRPr>
          </a:p>
        </p:txBody>
      </p:sp>
      <p:sp>
        <p:nvSpPr>
          <p:cNvPr id="35" name="椭圆 34"/>
          <p:cNvSpPr/>
          <p:nvPr/>
        </p:nvSpPr>
        <p:spPr>
          <a:xfrm>
            <a:off x="6133943" y="1246496"/>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6" name="椭圆 35"/>
          <p:cNvSpPr/>
          <p:nvPr/>
        </p:nvSpPr>
        <p:spPr>
          <a:xfrm>
            <a:off x="6133943" y="1651284"/>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7" name="椭圆 36"/>
          <p:cNvSpPr/>
          <p:nvPr/>
        </p:nvSpPr>
        <p:spPr>
          <a:xfrm>
            <a:off x="4710885" y="4235931"/>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8" name="椭圆 37"/>
          <p:cNvSpPr/>
          <p:nvPr/>
        </p:nvSpPr>
        <p:spPr>
          <a:xfrm>
            <a:off x="6133943" y="520104"/>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0" name="椭圆 39"/>
          <p:cNvSpPr/>
          <p:nvPr/>
        </p:nvSpPr>
        <p:spPr>
          <a:xfrm>
            <a:off x="6105526" y="5589170"/>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1" name="椭圆 40"/>
          <p:cNvSpPr/>
          <p:nvPr/>
        </p:nvSpPr>
        <p:spPr>
          <a:xfrm>
            <a:off x="3246130" y="2575920"/>
            <a:ext cx="45719" cy="45719"/>
          </a:xfrm>
          <a:prstGeom prst="ellipse">
            <a:avLst/>
          </a:prstGeom>
          <a:solidFill>
            <a:srgbClr val="DDDEE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2" name="椭圆 41"/>
          <p:cNvSpPr/>
          <p:nvPr/>
        </p:nvSpPr>
        <p:spPr>
          <a:xfrm>
            <a:off x="7607796" y="4856860"/>
            <a:ext cx="45719" cy="45719"/>
          </a:xfrm>
          <a:prstGeom prst="ellipse">
            <a:avLst/>
          </a:prstGeom>
          <a:solidFill>
            <a:schemeClr val="bg2">
              <a:lumMod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par>
                                <p:cTn id="10" presetID="42" presetClass="entr" presetSubtype="0" fill="hold" grpId="0" nodeType="withEffect">
                                  <p:stCondLst>
                                    <p:cond delay="4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2" presetClass="entr" presetSubtype="1" decel="100000" fill="hold" grpId="0" nodeType="withEffect">
                                  <p:stCondLst>
                                    <p:cond delay="150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1000" fill="hold"/>
                                        <p:tgtEl>
                                          <p:spTgt spid="25"/>
                                        </p:tgtEl>
                                        <p:attrNameLst>
                                          <p:attrName>ppt_x</p:attrName>
                                        </p:attrNameLst>
                                      </p:cBhvr>
                                      <p:tavLst>
                                        <p:tav tm="0">
                                          <p:val>
                                            <p:strVal val="#ppt_x"/>
                                          </p:val>
                                        </p:tav>
                                        <p:tav tm="100000">
                                          <p:val>
                                            <p:strVal val="#ppt_x"/>
                                          </p:val>
                                        </p:tav>
                                      </p:tavLst>
                                    </p:anim>
                                    <p:anim calcmode="lin" valueType="num">
                                      <p:cBhvr additive="base">
                                        <p:cTn id="18" dur="1000" fill="hold"/>
                                        <p:tgtEl>
                                          <p:spTgt spid="25"/>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150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000" fill="hold"/>
                                        <p:tgtEl>
                                          <p:spTgt spid="26"/>
                                        </p:tgtEl>
                                        <p:attrNameLst>
                                          <p:attrName>ppt_x</p:attrName>
                                        </p:attrNameLst>
                                      </p:cBhvr>
                                      <p:tavLst>
                                        <p:tav tm="0">
                                          <p:val>
                                            <p:strVal val="#ppt_x"/>
                                          </p:val>
                                        </p:tav>
                                        <p:tav tm="100000">
                                          <p:val>
                                            <p:strVal val="#ppt_x"/>
                                          </p:val>
                                        </p:tav>
                                      </p:tavLst>
                                    </p:anim>
                                    <p:anim calcmode="lin" valueType="num">
                                      <p:cBhvr additive="base">
                                        <p:cTn id="22" dur="1000" fill="hold"/>
                                        <p:tgtEl>
                                          <p:spTgt spid="26"/>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150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1000" fill="hold"/>
                                        <p:tgtEl>
                                          <p:spTgt spid="22"/>
                                        </p:tgtEl>
                                        <p:attrNameLst>
                                          <p:attrName>ppt_x</p:attrName>
                                        </p:attrNameLst>
                                      </p:cBhvr>
                                      <p:tavLst>
                                        <p:tav tm="0">
                                          <p:val>
                                            <p:strVal val="#ppt_x"/>
                                          </p:val>
                                        </p:tav>
                                        <p:tav tm="100000">
                                          <p:val>
                                            <p:strVal val="#ppt_x"/>
                                          </p:val>
                                        </p:tav>
                                      </p:tavLst>
                                    </p:anim>
                                    <p:anim calcmode="lin" valueType="num">
                                      <p:cBhvr additive="base">
                                        <p:cTn id="26" dur="1000" fill="hold"/>
                                        <p:tgtEl>
                                          <p:spTgt spid="22"/>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150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1000" fill="hold"/>
                                        <p:tgtEl>
                                          <p:spTgt spid="31"/>
                                        </p:tgtEl>
                                        <p:attrNameLst>
                                          <p:attrName>ppt_x</p:attrName>
                                        </p:attrNameLst>
                                      </p:cBhvr>
                                      <p:tavLst>
                                        <p:tav tm="0">
                                          <p:val>
                                            <p:strVal val="#ppt_x"/>
                                          </p:val>
                                        </p:tav>
                                        <p:tav tm="100000">
                                          <p:val>
                                            <p:strVal val="#ppt_x"/>
                                          </p:val>
                                        </p:tav>
                                      </p:tavLst>
                                    </p:anim>
                                    <p:anim calcmode="lin" valueType="num">
                                      <p:cBhvr additive="base">
                                        <p:cTn id="30" dur="1000" fill="hold"/>
                                        <p:tgtEl>
                                          <p:spTgt spid="3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150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1000" fill="hold"/>
                                        <p:tgtEl>
                                          <p:spTgt spid="17"/>
                                        </p:tgtEl>
                                        <p:attrNameLst>
                                          <p:attrName>ppt_x</p:attrName>
                                        </p:attrNameLst>
                                      </p:cBhvr>
                                      <p:tavLst>
                                        <p:tav tm="0">
                                          <p:val>
                                            <p:strVal val="#ppt_x"/>
                                          </p:val>
                                        </p:tav>
                                        <p:tav tm="100000">
                                          <p:val>
                                            <p:strVal val="#ppt_x"/>
                                          </p:val>
                                        </p:tav>
                                      </p:tavLst>
                                    </p:anim>
                                    <p:anim calcmode="lin" valueType="num">
                                      <p:cBhvr additive="base">
                                        <p:cTn id="34" dur="1000" fill="hold"/>
                                        <p:tgtEl>
                                          <p:spTgt spid="17"/>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150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1000" fill="hold"/>
                                        <p:tgtEl>
                                          <p:spTgt spid="14"/>
                                        </p:tgtEl>
                                        <p:attrNameLst>
                                          <p:attrName>ppt_x</p:attrName>
                                        </p:attrNameLst>
                                      </p:cBhvr>
                                      <p:tavLst>
                                        <p:tav tm="0">
                                          <p:val>
                                            <p:strVal val="#ppt_x"/>
                                          </p:val>
                                        </p:tav>
                                        <p:tav tm="100000">
                                          <p:val>
                                            <p:strVal val="#ppt_x"/>
                                          </p:val>
                                        </p:tav>
                                      </p:tavLst>
                                    </p:anim>
                                    <p:anim calcmode="lin" valueType="num">
                                      <p:cBhvr additive="base">
                                        <p:cTn id="38" dur="1000" fill="hold"/>
                                        <p:tgtEl>
                                          <p:spTgt spid="14"/>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50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1000" fill="hold"/>
                                        <p:tgtEl>
                                          <p:spTgt spid="15"/>
                                        </p:tgtEl>
                                        <p:attrNameLst>
                                          <p:attrName>ppt_x</p:attrName>
                                        </p:attrNameLst>
                                      </p:cBhvr>
                                      <p:tavLst>
                                        <p:tav tm="0">
                                          <p:val>
                                            <p:strVal val="#ppt_x"/>
                                          </p:val>
                                        </p:tav>
                                        <p:tav tm="100000">
                                          <p:val>
                                            <p:strVal val="#ppt_x"/>
                                          </p:val>
                                        </p:tav>
                                      </p:tavLst>
                                    </p:anim>
                                    <p:anim calcmode="lin" valueType="num">
                                      <p:cBhvr additive="base">
                                        <p:cTn id="42" dur="1000" fill="hold"/>
                                        <p:tgtEl>
                                          <p:spTgt spid="15"/>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50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1000" fill="hold"/>
                                        <p:tgtEl>
                                          <p:spTgt spid="24"/>
                                        </p:tgtEl>
                                        <p:attrNameLst>
                                          <p:attrName>ppt_x</p:attrName>
                                        </p:attrNameLst>
                                      </p:cBhvr>
                                      <p:tavLst>
                                        <p:tav tm="0">
                                          <p:val>
                                            <p:strVal val="#ppt_x"/>
                                          </p:val>
                                        </p:tav>
                                        <p:tav tm="100000">
                                          <p:val>
                                            <p:strVal val="#ppt_x"/>
                                          </p:val>
                                        </p:tav>
                                      </p:tavLst>
                                    </p:anim>
                                    <p:anim calcmode="lin" valueType="num">
                                      <p:cBhvr additive="base">
                                        <p:cTn id="46" dur="1000" fill="hold"/>
                                        <p:tgtEl>
                                          <p:spTgt spid="24"/>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5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1000" fill="hold"/>
                                        <p:tgtEl>
                                          <p:spTgt spid="28"/>
                                        </p:tgtEl>
                                        <p:attrNameLst>
                                          <p:attrName>ppt_x</p:attrName>
                                        </p:attrNameLst>
                                      </p:cBhvr>
                                      <p:tavLst>
                                        <p:tav tm="0">
                                          <p:val>
                                            <p:strVal val="#ppt_x"/>
                                          </p:val>
                                        </p:tav>
                                        <p:tav tm="100000">
                                          <p:val>
                                            <p:strVal val="#ppt_x"/>
                                          </p:val>
                                        </p:tav>
                                      </p:tavLst>
                                    </p:anim>
                                    <p:anim calcmode="lin" valueType="num">
                                      <p:cBhvr additive="base">
                                        <p:cTn id="50" dur="1000" fill="hold"/>
                                        <p:tgtEl>
                                          <p:spTgt spid="28"/>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50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1000" fill="hold"/>
                                        <p:tgtEl>
                                          <p:spTgt spid="27"/>
                                        </p:tgtEl>
                                        <p:attrNameLst>
                                          <p:attrName>ppt_x</p:attrName>
                                        </p:attrNameLst>
                                      </p:cBhvr>
                                      <p:tavLst>
                                        <p:tav tm="0">
                                          <p:val>
                                            <p:strVal val="#ppt_x"/>
                                          </p:val>
                                        </p:tav>
                                        <p:tav tm="100000">
                                          <p:val>
                                            <p:strVal val="#ppt_x"/>
                                          </p:val>
                                        </p:tav>
                                      </p:tavLst>
                                    </p:anim>
                                    <p:anim calcmode="lin" valueType="num">
                                      <p:cBhvr additive="base">
                                        <p:cTn id="54" dur="1000" fill="hold"/>
                                        <p:tgtEl>
                                          <p:spTgt spid="27"/>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150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1000" fill="hold"/>
                                        <p:tgtEl>
                                          <p:spTgt spid="29"/>
                                        </p:tgtEl>
                                        <p:attrNameLst>
                                          <p:attrName>ppt_x</p:attrName>
                                        </p:attrNameLst>
                                      </p:cBhvr>
                                      <p:tavLst>
                                        <p:tav tm="0">
                                          <p:val>
                                            <p:strVal val="#ppt_x"/>
                                          </p:val>
                                        </p:tav>
                                        <p:tav tm="100000">
                                          <p:val>
                                            <p:strVal val="#ppt_x"/>
                                          </p:val>
                                        </p:tav>
                                      </p:tavLst>
                                    </p:anim>
                                    <p:anim calcmode="lin" valueType="num">
                                      <p:cBhvr additive="base">
                                        <p:cTn id="58" dur="1000" fill="hold"/>
                                        <p:tgtEl>
                                          <p:spTgt spid="29"/>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1500"/>
                                  </p:stCondLst>
                                  <p:childTnLst>
                                    <p:set>
                                      <p:cBhvr>
                                        <p:cTn id="60" dur="1" fill="hold">
                                          <p:stCondLst>
                                            <p:cond delay="0"/>
                                          </p:stCondLst>
                                        </p:cTn>
                                        <p:tgtEl>
                                          <p:spTgt spid="30"/>
                                        </p:tgtEl>
                                        <p:attrNameLst>
                                          <p:attrName>style.visibility</p:attrName>
                                        </p:attrNameLst>
                                      </p:cBhvr>
                                      <p:to>
                                        <p:strVal val="visible"/>
                                      </p:to>
                                    </p:set>
                                    <p:anim calcmode="lin" valueType="num">
                                      <p:cBhvr additive="base">
                                        <p:cTn id="61" dur="1000" fill="hold"/>
                                        <p:tgtEl>
                                          <p:spTgt spid="30"/>
                                        </p:tgtEl>
                                        <p:attrNameLst>
                                          <p:attrName>ppt_x</p:attrName>
                                        </p:attrNameLst>
                                      </p:cBhvr>
                                      <p:tavLst>
                                        <p:tav tm="0">
                                          <p:val>
                                            <p:strVal val="#ppt_x"/>
                                          </p:val>
                                        </p:tav>
                                        <p:tav tm="100000">
                                          <p:val>
                                            <p:strVal val="#ppt_x"/>
                                          </p:val>
                                        </p:tav>
                                      </p:tavLst>
                                    </p:anim>
                                    <p:anim calcmode="lin" valueType="num">
                                      <p:cBhvr additive="base">
                                        <p:cTn id="62" dur="1000" fill="hold"/>
                                        <p:tgtEl>
                                          <p:spTgt spid="30"/>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150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1000" fill="hold"/>
                                        <p:tgtEl>
                                          <p:spTgt spid="16"/>
                                        </p:tgtEl>
                                        <p:attrNameLst>
                                          <p:attrName>ppt_x</p:attrName>
                                        </p:attrNameLst>
                                      </p:cBhvr>
                                      <p:tavLst>
                                        <p:tav tm="0">
                                          <p:val>
                                            <p:strVal val="#ppt_x"/>
                                          </p:val>
                                        </p:tav>
                                        <p:tav tm="100000">
                                          <p:val>
                                            <p:strVal val="#ppt_x"/>
                                          </p:val>
                                        </p:tav>
                                      </p:tavLst>
                                    </p:anim>
                                    <p:anim calcmode="lin" valueType="num">
                                      <p:cBhvr additive="base">
                                        <p:cTn id="66" dur="1000" fill="hold"/>
                                        <p:tgtEl>
                                          <p:spTgt spid="16"/>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150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1000" fill="hold"/>
                                        <p:tgtEl>
                                          <p:spTgt spid="19"/>
                                        </p:tgtEl>
                                        <p:attrNameLst>
                                          <p:attrName>ppt_x</p:attrName>
                                        </p:attrNameLst>
                                      </p:cBhvr>
                                      <p:tavLst>
                                        <p:tav tm="0">
                                          <p:val>
                                            <p:strVal val="#ppt_x"/>
                                          </p:val>
                                        </p:tav>
                                        <p:tav tm="100000">
                                          <p:val>
                                            <p:strVal val="#ppt_x"/>
                                          </p:val>
                                        </p:tav>
                                      </p:tavLst>
                                    </p:anim>
                                    <p:anim calcmode="lin" valueType="num">
                                      <p:cBhvr additive="base">
                                        <p:cTn id="70" dur="1000" fill="hold"/>
                                        <p:tgtEl>
                                          <p:spTgt spid="19"/>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0" nodeType="withEffect">
                                  <p:stCondLst>
                                    <p:cond delay="150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1000" fill="hold"/>
                                        <p:tgtEl>
                                          <p:spTgt spid="20"/>
                                        </p:tgtEl>
                                        <p:attrNameLst>
                                          <p:attrName>ppt_x</p:attrName>
                                        </p:attrNameLst>
                                      </p:cBhvr>
                                      <p:tavLst>
                                        <p:tav tm="0">
                                          <p:val>
                                            <p:strVal val="#ppt_x"/>
                                          </p:val>
                                        </p:tav>
                                        <p:tav tm="100000">
                                          <p:val>
                                            <p:strVal val="#ppt_x"/>
                                          </p:val>
                                        </p:tav>
                                      </p:tavLst>
                                    </p:anim>
                                    <p:anim calcmode="lin" valueType="num">
                                      <p:cBhvr additive="base">
                                        <p:cTn id="74" dur="1000" fill="hold"/>
                                        <p:tgtEl>
                                          <p:spTgt spid="20"/>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50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1000" fill="hold"/>
                                        <p:tgtEl>
                                          <p:spTgt spid="21"/>
                                        </p:tgtEl>
                                        <p:attrNameLst>
                                          <p:attrName>ppt_x</p:attrName>
                                        </p:attrNameLst>
                                      </p:cBhvr>
                                      <p:tavLst>
                                        <p:tav tm="0">
                                          <p:val>
                                            <p:strVal val="#ppt_x"/>
                                          </p:val>
                                        </p:tav>
                                        <p:tav tm="100000">
                                          <p:val>
                                            <p:strVal val="#ppt_x"/>
                                          </p:val>
                                        </p:tav>
                                      </p:tavLst>
                                    </p:anim>
                                    <p:anim calcmode="lin" valueType="num">
                                      <p:cBhvr additive="base">
                                        <p:cTn id="78" dur="1000" fill="hold"/>
                                        <p:tgtEl>
                                          <p:spTgt spid="21"/>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0" nodeType="withEffect">
                                  <p:stCondLst>
                                    <p:cond delay="150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1000" fill="hold"/>
                                        <p:tgtEl>
                                          <p:spTgt spid="18"/>
                                        </p:tgtEl>
                                        <p:attrNameLst>
                                          <p:attrName>ppt_x</p:attrName>
                                        </p:attrNameLst>
                                      </p:cBhvr>
                                      <p:tavLst>
                                        <p:tav tm="0">
                                          <p:val>
                                            <p:strVal val="#ppt_x"/>
                                          </p:val>
                                        </p:tav>
                                        <p:tav tm="100000">
                                          <p:val>
                                            <p:strVal val="#ppt_x"/>
                                          </p:val>
                                        </p:tav>
                                      </p:tavLst>
                                    </p:anim>
                                    <p:anim calcmode="lin" valueType="num">
                                      <p:cBhvr additive="base">
                                        <p:cTn id="82" dur="1000" fill="hold"/>
                                        <p:tgtEl>
                                          <p:spTgt spid="18"/>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150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1000" fill="hold"/>
                                        <p:tgtEl>
                                          <p:spTgt spid="23"/>
                                        </p:tgtEl>
                                        <p:attrNameLst>
                                          <p:attrName>ppt_x</p:attrName>
                                        </p:attrNameLst>
                                      </p:cBhvr>
                                      <p:tavLst>
                                        <p:tav tm="0">
                                          <p:val>
                                            <p:strVal val="#ppt_x"/>
                                          </p:val>
                                        </p:tav>
                                        <p:tav tm="100000">
                                          <p:val>
                                            <p:strVal val="#ppt_x"/>
                                          </p:val>
                                        </p:tav>
                                      </p:tavLst>
                                    </p:anim>
                                    <p:anim calcmode="lin" valueType="num">
                                      <p:cBhvr additive="base">
                                        <p:cTn id="86" dur="1000" fill="hold"/>
                                        <p:tgtEl>
                                          <p:spTgt spid="23"/>
                                        </p:tgtEl>
                                        <p:attrNameLst>
                                          <p:attrName>ppt_y</p:attrName>
                                        </p:attrNameLst>
                                      </p:cBhvr>
                                      <p:tavLst>
                                        <p:tav tm="0">
                                          <p:val>
                                            <p:strVal val="0-#ppt_h/2"/>
                                          </p:val>
                                        </p:tav>
                                        <p:tav tm="100000">
                                          <p:val>
                                            <p:strVal val="#ppt_y"/>
                                          </p:val>
                                        </p:tav>
                                      </p:tavLst>
                                    </p:anim>
                                  </p:childTnLst>
                                </p:cTn>
                              </p:par>
                              <p:par>
                                <p:cTn id="87" presetID="10" presetClass="entr" presetSubtype="0" fill="hold" grpId="0" nodeType="withEffect">
                                  <p:stCondLst>
                                    <p:cond delay="2600"/>
                                  </p:stCondLst>
                                  <p:childTnLst>
                                    <p:set>
                                      <p:cBhvr>
                                        <p:cTn id="88" dur="1" fill="hold">
                                          <p:stCondLst>
                                            <p:cond delay="0"/>
                                          </p:stCondLst>
                                        </p:cTn>
                                        <p:tgtEl>
                                          <p:spTgt spid="9"/>
                                        </p:tgtEl>
                                        <p:attrNameLst>
                                          <p:attrName>style.visibility</p:attrName>
                                        </p:attrNameLst>
                                      </p:cBhvr>
                                      <p:to>
                                        <p:strVal val="visible"/>
                                      </p:to>
                                    </p:set>
                                    <p:animEffect transition="in" filter="fade">
                                      <p:cBhvr>
                                        <p:cTn id="89" dur="500"/>
                                        <p:tgtEl>
                                          <p:spTgt spid="9"/>
                                        </p:tgtEl>
                                      </p:cBhvr>
                                    </p:animEffect>
                                  </p:childTnLst>
                                </p:cTn>
                              </p:par>
                              <p:par>
                                <p:cTn id="90" presetID="10" presetClass="entr" presetSubtype="0" fill="hold" grpId="0" nodeType="withEffect">
                                  <p:stCondLst>
                                    <p:cond delay="260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500"/>
                                        <p:tgtEl>
                                          <p:spTgt spid="7"/>
                                        </p:tgtEl>
                                      </p:cBhvr>
                                    </p:animEffect>
                                  </p:childTnLst>
                                </p:cTn>
                              </p:par>
                              <p:par>
                                <p:cTn id="93" presetID="10" presetClass="entr" presetSubtype="0" fill="hold" grpId="0" nodeType="withEffect">
                                  <p:stCondLst>
                                    <p:cond delay="2600"/>
                                  </p:stCondLst>
                                  <p:childTnLst>
                                    <p:set>
                                      <p:cBhvr>
                                        <p:cTn id="94" dur="1" fill="hold">
                                          <p:stCondLst>
                                            <p:cond delay="0"/>
                                          </p:stCondLst>
                                        </p:cTn>
                                        <p:tgtEl>
                                          <p:spTgt spid="8"/>
                                        </p:tgtEl>
                                        <p:attrNameLst>
                                          <p:attrName>style.visibility</p:attrName>
                                        </p:attrNameLst>
                                      </p:cBhvr>
                                      <p:to>
                                        <p:strVal val="visible"/>
                                      </p:to>
                                    </p:set>
                                    <p:animEffect transition="in" filter="fade">
                                      <p:cBhvr>
                                        <p:cTn id="95" dur="500"/>
                                        <p:tgtEl>
                                          <p:spTgt spid="8"/>
                                        </p:tgtEl>
                                      </p:cBhvr>
                                    </p:animEffect>
                                  </p:childTnLst>
                                </p:cTn>
                              </p:par>
                              <p:par>
                                <p:cTn id="96" presetID="10" presetClass="entr" presetSubtype="0" fill="hold" grpId="0" nodeType="withEffect">
                                  <p:stCondLst>
                                    <p:cond delay="2600"/>
                                  </p:stCondLst>
                                  <p:childTnLst>
                                    <p:set>
                                      <p:cBhvr>
                                        <p:cTn id="97" dur="1" fill="hold">
                                          <p:stCondLst>
                                            <p:cond delay="0"/>
                                          </p:stCondLst>
                                        </p:cTn>
                                        <p:tgtEl>
                                          <p:spTgt spid="11"/>
                                        </p:tgtEl>
                                        <p:attrNameLst>
                                          <p:attrName>style.visibility</p:attrName>
                                        </p:attrNameLst>
                                      </p:cBhvr>
                                      <p:to>
                                        <p:strVal val="visible"/>
                                      </p:to>
                                    </p:set>
                                    <p:animEffect transition="in" filter="fade">
                                      <p:cBhvr>
                                        <p:cTn id="98" dur="500"/>
                                        <p:tgtEl>
                                          <p:spTgt spid="11"/>
                                        </p:tgtEl>
                                      </p:cBhvr>
                                    </p:animEffect>
                                  </p:childTnLst>
                                </p:cTn>
                              </p:par>
                              <p:par>
                                <p:cTn id="99" presetID="10" presetClass="entr" presetSubtype="0" fill="hold" grpId="0" nodeType="withEffect">
                                  <p:stCondLst>
                                    <p:cond delay="2600"/>
                                  </p:stCondLst>
                                  <p:childTnLst>
                                    <p:set>
                                      <p:cBhvr>
                                        <p:cTn id="100" dur="1" fill="hold">
                                          <p:stCondLst>
                                            <p:cond delay="0"/>
                                          </p:stCondLst>
                                        </p:cTn>
                                        <p:tgtEl>
                                          <p:spTgt spid="12"/>
                                        </p:tgtEl>
                                        <p:attrNameLst>
                                          <p:attrName>style.visibility</p:attrName>
                                        </p:attrNameLst>
                                      </p:cBhvr>
                                      <p:to>
                                        <p:strVal val="visible"/>
                                      </p:to>
                                    </p:set>
                                    <p:animEffect transition="in" filter="fade">
                                      <p:cBhvr>
                                        <p:cTn id="101" dur="500"/>
                                        <p:tgtEl>
                                          <p:spTgt spid="12"/>
                                        </p:tgtEl>
                                      </p:cBhvr>
                                    </p:animEffect>
                                  </p:childTnLst>
                                </p:cTn>
                              </p:par>
                              <p:par>
                                <p:cTn id="102" presetID="10" presetClass="entr" presetSubtype="0" fill="hold" grpId="0" nodeType="withEffect">
                                  <p:stCondLst>
                                    <p:cond delay="260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500"/>
                                        <p:tgtEl>
                                          <p:spTgt spid="13"/>
                                        </p:tgtEl>
                                      </p:cBhvr>
                                    </p:animEffect>
                                  </p:childTnLst>
                                </p:cTn>
                              </p:par>
                              <p:par>
                                <p:cTn id="105" presetID="10" presetClass="entr" presetSubtype="0" fill="hold" grpId="0" nodeType="withEffect">
                                  <p:stCondLst>
                                    <p:cond delay="2600"/>
                                  </p:stCondLst>
                                  <p:childTnLst>
                                    <p:set>
                                      <p:cBhvr>
                                        <p:cTn id="106" dur="1" fill="hold">
                                          <p:stCondLst>
                                            <p:cond delay="0"/>
                                          </p:stCondLst>
                                        </p:cTn>
                                        <p:tgtEl>
                                          <p:spTgt spid="5"/>
                                        </p:tgtEl>
                                        <p:attrNameLst>
                                          <p:attrName>style.visibility</p:attrName>
                                        </p:attrNameLst>
                                      </p:cBhvr>
                                      <p:to>
                                        <p:strVal val="visible"/>
                                      </p:to>
                                    </p:set>
                                    <p:animEffect transition="in" filter="fade">
                                      <p:cBhvr>
                                        <p:cTn id="107" dur="500"/>
                                        <p:tgtEl>
                                          <p:spTgt spid="5"/>
                                        </p:tgtEl>
                                      </p:cBhvr>
                                    </p:animEffect>
                                  </p:childTnLst>
                                </p:cTn>
                              </p:par>
                              <p:par>
                                <p:cTn id="108" presetID="10" presetClass="entr" presetSubtype="0" fill="hold" grpId="0" nodeType="withEffect">
                                  <p:stCondLst>
                                    <p:cond delay="2600"/>
                                  </p:stCondLst>
                                  <p:childTnLst>
                                    <p:set>
                                      <p:cBhvr>
                                        <p:cTn id="109" dur="1" fill="hold">
                                          <p:stCondLst>
                                            <p:cond delay="0"/>
                                          </p:stCondLst>
                                        </p:cTn>
                                        <p:tgtEl>
                                          <p:spTgt spid="10"/>
                                        </p:tgtEl>
                                        <p:attrNameLst>
                                          <p:attrName>style.visibility</p:attrName>
                                        </p:attrNameLst>
                                      </p:cBhvr>
                                      <p:to>
                                        <p:strVal val="visible"/>
                                      </p:to>
                                    </p:set>
                                    <p:animEffect transition="in" filter="fade">
                                      <p:cBhvr>
                                        <p:cTn id="110" dur="500"/>
                                        <p:tgtEl>
                                          <p:spTgt spid="10"/>
                                        </p:tgtEl>
                                      </p:cBhvr>
                                    </p:animEffect>
                                  </p:childTnLst>
                                </p:cTn>
                              </p:par>
                              <p:par>
                                <p:cTn id="111" presetID="10" presetClass="entr" presetSubtype="0" fill="hold" grpId="0" nodeType="withEffect">
                                  <p:stCondLst>
                                    <p:cond delay="2600"/>
                                  </p:stCondLst>
                                  <p:childTnLst>
                                    <p:set>
                                      <p:cBhvr>
                                        <p:cTn id="112" dur="1" fill="hold">
                                          <p:stCondLst>
                                            <p:cond delay="0"/>
                                          </p:stCondLst>
                                        </p:cTn>
                                        <p:tgtEl>
                                          <p:spTgt spid="35"/>
                                        </p:tgtEl>
                                        <p:attrNameLst>
                                          <p:attrName>style.visibility</p:attrName>
                                        </p:attrNameLst>
                                      </p:cBhvr>
                                      <p:to>
                                        <p:strVal val="visible"/>
                                      </p:to>
                                    </p:set>
                                    <p:animEffect transition="in" filter="fade">
                                      <p:cBhvr>
                                        <p:cTn id="113" dur="500"/>
                                        <p:tgtEl>
                                          <p:spTgt spid="35"/>
                                        </p:tgtEl>
                                      </p:cBhvr>
                                    </p:animEffect>
                                  </p:childTnLst>
                                </p:cTn>
                              </p:par>
                              <p:par>
                                <p:cTn id="114" presetID="10" presetClass="entr" presetSubtype="0" fill="hold" grpId="0" nodeType="withEffect">
                                  <p:stCondLst>
                                    <p:cond delay="2600"/>
                                  </p:stCondLst>
                                  <p:childTnLst>
                                    <p:set>
                                      <p:cBhvr>
                                        <p:cTn id="115" dur="1" fill="hold">
                                          <p:stCondLst>
                                            <p:cond delay="0"/>
                                          </p:stCondLst>
                                        </p:cTn>
                                        <p:tgtEl>
                                          <p:spTgt spid="36"/>
                                        </p:tgtEl>
                                        <p:attrNameLst>
                                          <p:attrName>style.visibility</p:attrName>
                                        </p:attrNameLst>
                                      </p:cBhvr>
                                      <p:to>
                                        <p:strVal val="visible"/>
                                      </p:to>
                                    </p:set>
                                    <p:animEffect transition="in" filter="fade">
                                      <p:cBhvr>
                                        <p:cTn id="116" dur="500"/>
                                        <p:tgtEl>
                                          <p:spTgt spid="36"/>
                                        </p:tgtEl>
                                      </p:cBhvr>
                                    </p:animEffect>
                                  </p:childTnLst>
                                </p:cTn>
                              </p:par>
                              <p:par>
                                <p:cTn id="117" presetID="10" presetClass="entr" presetSubtype="0" fill="hold" grpId="0" nodeType="withEffect">
                                  <p:stCondLst>
                                    <p:cond delay="260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par>
                                <p:cTn id="120" presetID="10" presetClass="entr" presetSubtype="0" fill="hold" grpId="0" nodeType="withEffect">
                                  <p:stCondLst>
                                    <p:cond delay="260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500"/>
                                        <p:tgtEl>
                                          <p:spTgt spid="37"/>
                                        </p:tgtEl>
                                      </p:cBhvr>
                                    </p:animEffect>
                                  </p:childTnLst>
                                </p:cTn>
                              </p:par>
                              <p:par>
                                <p:cTn id="123" presetID="10" presetClass="entr" presetSubtype="0" fill="hold" grpId="0" nodeType="withEffect">
                                  <p:stCondLst>
                                    <p:cond delay="2600"/>
                                  </p:stCondLst>
                                  <p:childTnLst>
                                    <p:set>
                                      <p:cBhvr>
                                        <p:cTn id="124" dur="1" fill="hold">
                                          <p:stCondLst>
                                            <p:cond delay="0"/>
                                          </p:stCondLst>
                                        </p:cTn>
                                        <p:tgtEl>
                                          <p:spTgt spid="42"/>
                                        </p:tgtEl>
                                        <p:attrNameLst>
                                          <p:attrName>style.visibility</p:attrName>
                                        </p:attrNameLst>
                                      </p:cBhvr>
                                      <p:to>
                                        <p:strVal val="visible"/>
                                      </p:to>
                                    </p:set>
                                    <p:animEffect transition="in" filter="fade">
                                      <p:cBhvr>
                                        <p:cTn id="125" dur="500"/>
                                        <p:tgtEl>
                                          <p:spTgt spid="42"/>
                                        </p:tgtEl>
                                      </p:cBhvr>
                                    </p:animEffect>
                                  </p:childTnLst>
                                </p:cTn>
                              </p:par>
                              <p:par>
                                <p:cTn id="126" presetID="10" presetClass="entr" presetSubtype="0" fill="hold" grpId="0" nodeType="withEffect">
                                  <p:stCondLst>
                                    <p:cond delay="2600"/>
                                  </p:stCondLst>
                                  <p:childTnLst>
                                    <p:set>
                                      <p:cBhvr>
                                        <p:cTn id="127" dur="1" fill="hold">
                                          <p:stCondLst>
                                            <p:cond delay="0"/>
                                          </p:stCondLst>
                                        </p:cTn>
                                        <p:tgtEl>
                                          <p:spTgt spid="40"/>
                                        </p:tgtEl>
                                        <p:attrNameLst>
                                          <p:attrName>style.visibility</p:attrName>
                                        </p:attrNameLst>
                                      </p:cBhvr>
                                      <p:to>
                                        <p:strVal val="visible"/>
                                      </p:to>
                                    </p:set>
                                    <p:animEffect transition="in" filter="fade">
                                      <p:cBhvr>
                                        <p:cTn id="128" dur="500"/>
                                        <p:tgtEl>
                                          <p:spTgt spid="40"/>
                                        </p:tgtEl>
                                      </p:cBhvr>
                                    </p:animEffect>
                                  </p:childTnLst>
                                </p:cTn>
                              </p:par>
                              <p:par>
                                <p:cTn id="129" presetID="10" presetClass="entr" presetSubtype="0" fill="hold" grpId="0" nodeType="withEffect">
                                  <p:stCondLst>
                                    <p:cond delay="2600"/>
                                  </p:stCondLst>
                                  <p:childTnLst>
                                    <p:set>
                                      <p:cBhvr>
                                        <p:cTn id="130" dur="1" fill="hold">
                                          <p:stCondLst>
                                            <p:cond delay="0"/>
                                          </p:stCondLst>
                                        </p:cTn>
                                        <p:tgtEl>
                                          <p:spTgt spid="41"/>
                                        </p:tgtEl>
                                        <p:attrNameLst>
                                          <p:attrName>style.visibility</p:attrName>
                                        </p:attrNameLst>
                                      </p:cBhvr>
                                      <p:to>
                                        <p:strVal val="visible"/>
                                      </p:to>
                                    </p:set>
                                    <p:animEffect transition="in" filter="fade">
                                      <p:cBhvr>
                                        <p:cTn id="13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5" grpId="0" animBg="1"/>
      <p:bldP spid="36" grpId="0" animBg="1"/>
      <p:bldP spid="37" grpId="0" animBg="1"/>
      <p:bldP spid="38" grpId="0" animBg="1"/>
      <p:bldP spid="40" grpId="0" animBg="1"/>
      <p:bldP spid="41"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78005" y="1831980"/>
            <a:ext cx="3136082" cy="3194041"/>
            <a:chOff x="1178005" y="1831980"/>
            <a:chExt cx="3136082" cy="3194041"/>
          </a:xfrm>
        </p:grpSpPr>
        <p:sp>
          <p:nvSpPr>
            <p:cNvPr id="7" name="弧形 6"/>
            <p:cNvSpPr/>
            <p:nvPr/>
          </p:nvSpPr>
          <p:spPr>
            <a:xfrm>
              <a:off x="1178005" y="1845727"/>
              <a:ext cx="3136082" cy="3166334"/>
            </a:xfrm>
            <a:prstGeom prst="arc">
              <a:avLst>
                <a:gd name="adj1" fmla="val 5368489"/>
                <a:gd name="adj2" fmla="val 16261056"/>
              </a:avLst>
            </a:prstGeom>
            <a:noFill/>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椭圆 17"/>
            <p:cNvSpPr/>
            <p:nvPr/>
          </p:nvSpPr>
          <p:spPr>
            <a:xfrm>
              <a:off x="2761899" y="1831980"/>
              <a:ext cx="33276" cy="33276"/>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741216" y="4992745"/>
              <a:ext cx="33276" cy="33276"/>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845791" y="2141519"/>
            <a:ext cx="2468295" cy="2628529"/>
            <a:chOff x="1845791" y="2141519"/>
            <a:chExt cx="2468295" cy="2628529"/>
          </a:xfrm>
        </p:grpSpPr>
        <p:sp>
          <p:nvSpPr>
            <p:cNvPr id="8" name="弧形 7"/>
            <p:cNvSpPr/>
            <p:nvPr/>
          </p:nvSpPr>
          <p:spPr>
            <a:xfrm>
              <a:off x="1845791" y="2141519"/>
              <a:ext cx="2468295" cy="2628529"/>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椭圆 21"/>
            <p:cNvSpPr/>
            <p:nvPr/>
          </p:nvSpPr>
          <p:spPr>
            <a:xfrm>
              <a:off x="3834625" y="4459742"/>
              <a:ext cx="33276" cy="33276"/>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1845793" y="2436052"/>
            <a:ext cx="1895666" cy="1895667"/>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37022" y="2327281"/>
            <a:ext cx="2113208" cy="2113209"/>
          </a:xfrm>
          <a:prstGeom prst="ellipse">
            <a:avLst/>
          </a:prstGeom>
          <a:noFill/>
          <a:ln w="12700" cap="flat" cmpd="sng" algn="ctr">
            <a:solidFill>
              <a:srgbClr val="DDDEE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956983" y="3036202"/>
            <a:ext cx="1687463" cy="584775"/>
          </a:xfrm>
          <a:prstGeom prst="rect">
            <a:avLst/>
          </a:prstGeom>
          <a:noFill/>
        </p:spPr>
        <p:txBody>
          <a:bodyPr wrap="square" rtlCol="0">
            <a:spAutoFit/>
          </a:bodyPr>
          <a:lstStyle/>
          <a:p>
            <a:r>
              <a:rPr lang="en-US" altLang="zh-CN" sz="3200" dirty="0" smtClean="0">
                <a:solidFill>
                  <a:schemeClr val="bg1">
                    <a:lumMod val="95000"/>
                  </a:schemeClr>
                </a:solidFill>
                <a:latin typeface="Segoe UI Semibold" panose="020B0702040204020203" pitchFamily="34" charset="0"/>
                <a:cs typeface="Segoe UI Semibold" panose="020B0702040204020203" pitchFamily="34" charset="0"/>
              </a:rPr>
              <a:t>Agenda</a:t>
            </a:r>
            <a:endParaRPr lang="zh-CN" altLang="en-US" sz="3200" dirty="0">
              <a:solidFill>
                <a:schemeClr val="bg1">
                  <a:lumMod val="95000"/>
                </a:schemeClr>
              </a:solidFill>
              <a:latin typeface="Segoe UI Semibold" panose="020B0702040204020203" pitchFamily="34" charset="0"/>
              <a:cs typeface="Segoe UI Semibold" panose="020B0702040204020203" pitchFamily="34" charset="0"/>
            </a:endParaRPr>
          </a:p>
        </p:txBody>
      </p:sp>
      <p:grpSp>
        <p:nvGrpSpPr>
          <p:cNvPr id="3" name="组合 2"/>
          <p:cNvGrpSpPr/>
          <p:nvPr/>
        </p:nvGrpSpPr>
        <p:grpSpPr>
          <a:xfrm>
            <a:off x="1571814" y="2126600"/>
            <a:ext cx="2459926" cy="2511820"/>
            <a:chOff x="1571814" y="2126600"/>
            <a:chExt cx="2459926" cy="2511820"/>
          </a:xfrm>
        </p:grpSpPr>
        <p:sp>
          <p:nvSpPr>
            <p:cNvPr id="5" name="弧形 4"/>
            <p:cNvSpPr/>
            <p:nvPr/>
          </p:nvSpPr>
          <p:spPr>
            <a:xfrm>
              <a:off x="1571814" y="2141519"/>
              <a:ext cx="2459926" cy="2496901"/>
            </a:xfrm>
            <a:prstGeom prst="arc">
              <a:avLst>
                <a:gd name="adj1" fmla="val 16135557"/>
                <a:gd name="adj2" fmla="val 893857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椭圆 18"/>
            <p:cNvSpPr/>
            <p:nvPr/>
          </p:nvSpPr>
          <p:spPr>
            <a:xfrm>
              <a:off x="2761899" y="2126600"/>
              <a:ext cx="33276" cy="3327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26143" y="4007806"/>
              <a:ext cx="33276" cy="33276"/>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弧形 23"/>
          <p:cNvSpPr/>
          <p:nvPr/>
        </p:nvSpPr>
        <p:spPr>
          <a:xfrm>
            <a:off x="-2152357" y="-930442"/>
            <a:ext cx="8344611" cy="8678779"/>
          </a:xfrm>
          <a:prstGeom prst="arc">
            <a:avLst>
              <a:gd name="adj1" fmla="val 18427511"/>
              <a:gd name="adj2" fmla="val 3189909"/>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4572000" y="1290247"/>
            <a:ext cx="1021404" cy="369332"/>
          </a:xfrm>
          <a:prstGeom prst="rect">
            <a:avLst/>
          </a:prstGeom>
          <a:noFill/>
        </p:spPr>
        <p:txBody>
          <a:bodyPr wrap="square" rtlCol="0">
            <a:spAutoFit/>
          </a:bodyPr>
          <a:lstStyle/>
          <a:p>
            <a:r>
              <a:rPr lang="en-US" altLang="zh-CN" b="1" dirty="0">
                <a:latin typeface="+mn-ea"/>
              </a:rPr>
              <a:t>Part 01</a:t>
            </a:r>
            <a:endParaRPr lang="zh-CN" altLang="en-US" b="1" dirty="0">
              <a:latin typeface="+mn-ea"/>
            </a:endParaRPr>
          </a:p>
        </p:txBody>
      </p:sp>
      <p:sp>
        <p:nvSpPr>
          <p:cNvPr id="30" name="文本框 29"/>
          <p:cNvSpPr txBox="1"/>
          <p:nvPr/>
        </p:nvSpPr>
        <p:spPr>
          <a:xfrm>
            <a:off x="4931924" y="2545789"/>
            <a:ext cx="1021404" cy="369332"/>
          </a:xfrm>
          <a:prstGeom prst="rect">
            <a:avLst/>
          </a:prstGeom>
          <a:noFill/>
        </p:spPr>
        <p:txBody>
          <a:bodyPr wrap="square" rtlCol="0">
            <a:spAutoFit/>
          </a:bodyPr>
          <a:lstStyle/>
          <a:p>
            <a:r>
              <a:rPr lang="en-US" altLang="zh-CN" b="1" dirty="0">
                <a:latin typeface="+mn-ea"/>
              </a:rPr>
              <a:t>Part 02</a:t>
            </a:r>
            <a:endParaRPr lang="zh-CN" altLang="en-US" b="1" dirty="0">
              <a:latin typeface="+mn-ea"/>
            </a:endParaRPr>
          </a:p>
        </p:txBody>
      </p:sp>
      <p:sp>
        <p:nvSpPr>
          <p:cNvPr id="31" name="文本框 30"/>
          <p:cNvSpPr txBox="1"/>
          <p:nvPr/>
        </p:nvSpPr>
        <p:spPr>
          <a:xfrm>
            <a:off x="5009745" y="3778714"/>
            <a:ext cx="933855" cy="369332"/>
          </a:xfrm>
          <a:prstGeom prst="rect">
            <a:avLst/>
          </a:prstGeom>
          <a:noFill/>
        </p:spPr>
        <p:txBody>
          <a:bodyPr wrap="square" rtlCol="0">
            <a:spAutoFit/>
          </a:bodyPr>
          <a:lstStyle/>
          <a:p>
            <a:r>
              <a:rPr lang="en-US" altLang="zh-CN" b="1" dirty="0">
                <a:latin typeface="+mn-ea"/>
              </a:rPr>
              <a:t>Part 03</a:t>
            </a:r>
            <a:endParaRPr lang="zh-CN" altLang="en-US" b="1" dirty="0">
              <a:latin typeface="+mn-ea"/>
            </a:endParaRPr>
          </a:p>
        </p:txBody>
      </p:sp>
      <p:sp>
        <p:nvSpPr>
          <p:cNvPr id="32" name="文本框 31"/>
          <p:cNvSpPr txBox="1"/>
          <p:nvPr/>
        </p:nvSpPr>
        <p:spPr>
          <a:xfrm>
            <a:off x="4688733" y="5040823"/>
            <a:ext cx="933855" cy="369332"/>
          </a:xfrm>
          <a:prstGeom prst="rect">
            <a:avLst/>
          </a:prstGeom>
          <a:noFill/>
        </p:spPr>
        <p:txBody>
          <a:bodyPr wrap="square" rtlCol="0">
            <a:spAutoFit/>
          </a:bodyPr>
          <a:lstStyle/>
          <a:p>
            <a:r>
              <a:rPr lang="en-US" altLang="zh-CN" b="1" dirty="0">
                <a:latin typeface="+mn-ea"/>
              </a:rPr>
              <a:t>Part 04</a:t>
            </a:r>
            <a:endParaRPr lang="zh-CN" altLang="en-US" b="1" dirty="0">
              <a:latin typeface="+mn-ea"/>
            </a:endParaRPr>
          </a:p>
        </p:txBody>
      </p:sp>
      <p:sp>
        <p:nvSpPr>
          <p:cNvPr id="33" name="文本框 32"/>
          <p:cNvSpPr txBox="1"/>
          <p:nvPr/>
        </p:nvSpPr>
        <p:spPr>
          <a:xfrm>
            <a:off x="6348918" y="2492883"/>
            <a:ext cx="2522707" cy="369332"/>
          </a:xfrm>
          <a:prstGeom prst="rect">
            <a:avLst/>
          </a:prstGeom>
          <a:noFill/>
        </p:spPr>
        <p:txBody>
          <a:bodyPr wrap="square" rtlCol="0">
            <a:spAutoFit/>
          </a:bodyPr>
          <a:lstStyle/>
          <a:p>
            <a:r>
              <a:rPr lang="en-US" altLang="zh-CN" dirty="0" err="1" smtClean="0">
                <a:latin typeface="Segoe UI Semibold" panose="020B0702040204020203" pitchFamily="34" charset="0"/>
                <a:cs typeface="Segoe UI Semibold" panose="020B0702040204020203" pitchFamily="34" charset="0"/>
              </a:rPr>
              <a:t>SnowBall</a:t>
            </a:r>
            <a:r>
              <a:rPr lang="zh-CN" altLang="en-US" dirty="0" smtClean="0">
                <a:latin typeface="Segoe UI Semibold" panose="020B0702040204020203" pitchFamily="34" charset="0"/>
                <a:cs typeface="Segoe UI Semibold" panose="020B0702040204020203" pitchFamily="34" charset="0"/>
              </a:rPr>
              <a:t>交易所简介</a:t>
            </a:r>
            <a:endParaRPr lang="zh-CN" altLang="en-US" dirty="0">
              <a:latin typeface="Segoe UI Semibold" panose="020B0702040204020203" pitchFamily="34" charset="0"/>
              <a:cs typeface="Segoe UI Semibold" panose="020B0702040204020203" pitchFamily="34" charset="0"/>
            </a:endParaRPr>
          </a:p>
        </p:txBody>
      </p:sp>
      <p:sp>
        <p:nvSpPr>
          <p:cNvPr id="34" name="文本框 33"/>
          <p:cNvSpPr txBox="1"/>
          <p:nvPr/>
        </p:nvSpPr>
        <p:spPr>
          <a:xfrm>
            <a:off x="6096000" y="1160193"/>
            <a:ext cx="2081720" cy="369332"/>
          </a:xfrm>
          <a:prstGeom prst="rect">
            <a:avLst/>
          </a:prstGeom>
          <a:noFill/>
        </p:spPr>
        <p:txBody>
          <a:bodyPr wrap="square" rtlCol="0">
            <a:spAutoFit/>
          </a:bodyPr>
          <a:lstStyle/>
          <a:p>
            <a:r>
              <a:rPr lang="zh-CN" altLang="en-US" dirty="0" smtClean="0">
                <a:latin typeface="Segoe UI Semibold" panose="020B0702040204020203" pitchFamily="34" charset="0"/>
                <a:cs typeface="Segoe UI Semibold" panose="020B0702040204020203" pitchFamily="34" charset="0"/>
              </a:rPr>
              <a:t>背景介绍</a:t>
            </a:r>
            <a:endParaRPr lang="zh-CN" altLang="en-US" dirty="0">
              <a:latin typeface="Segoe UI Semibold" panose="020B0702040204020203" pitchFamily="34" charset="0"/>
              <a:cs typeface="Segoe UI Semibold" panose="020B0702040204020203" pitchFamily="34" charset="0"/>
            </a:endParaRPr>
          </a:p>
        </p:txBody>
      </p:sp>
      <p:sp>
        <p:nvSpPr>
          <p:cNvPr id="35" name="文本框 34"/>
          <p:cNvSpPr txBox="1"/>
          <p:nvPr/>
        </p:nvSpPr>
        <p:spPr>
          <a:xfrm>
            <a:off x="6417012" y="3720346"/>
            <a:ext cx="4295271" cy="369332"/>
          </a:xfrm>
          <a:prstGeom prst="rect">
            <a:avLst/>
          </a:prstGeom>
          <a:noFill/>
        </p:spPr>
        <p:txBody>
          <a:bodyPr wrap="square" rtlCol="0">
            <a:spAutoFit/>
          </a:bodyPr>
          <a:lstStyle/>
          <a:p>
            <a:r>
              <a:rPr lang="en-US" altLang="zh-CN" dirty="0" err="1">
                <a:latin typeface="Segoe UI Semibold" panose="020B0702040204020203" pitchFamily="34" charset="0"/>
                <a:cs typeface="Segoe UI Semibold" panose="020B0702040204020203" pitchFamily="34" charset="0"/>
              </a:rPr>
              <a:t>SnowBall</a:t>
            </a:r>
            <a:r>
              <a:rPr lang="zh-CN" altLang="en-US" dirty="0" smtClean="0">
                <a:latin typeface="Segoe UI Semibold" panose="020B0702040204020203" pitchFamily="34" charset="0"/>
                <a:cs typeface="Segoe UI Semibold" panose="020B0702040204020203" pitchFamily="34" charset="0"/>
              </a:rPr>
              <a:t>交易所规则简述与实现情况</a:t>
            </a:r>
            <a:endParaRPr lang="zh-CN" altLang="en-US" dirty="0">
              <a:latin typeface="Segoe UI Semibold" panose="020B0702040204020203" pitchFamily="34" charset="0"/>
              <a:cs typeface="Segoe UI Semibold" panose="020B0702040204020203" pitchFamily="34" charset="0"/>
            </a:endParaRPr>
          </a:p>
        </p:txBody>
      </p:sp>
      <p:sp>
        <p:nvSpPr>
          <p:cNvPr id="36" name="文本框 35"/>
          <p:cNvSpPr txBox="1"/>
          <p:nvPr/>
        </p:nvSpPr>
        <p:spPr>
          <a:xfrm>
            <a:off x="6008450" y="5033580"/>
            <a:ext cx="4221149" cy="369332"/>
          </a:xfrm>
          <a:prstGeom prst="rect">
            <a:avLst/>
          </a:prstGeom>
          <a:noFill/>
        </p:spPr>
        <p:txBody>
          <a:bodyPr wrap="square" rtlCol="0">
            <a:spAutoFit/>
          </a:bodyPr>
          <a:lstStyle/>
          <a:p>
            <a:r>
              <a:rPr lang="en-US" altLang="zh-CN" dirty="0" err="1" smtClean="0">
                <a:latin typeface="Segoe UI Semibold" panose="020B0702040204020203" pitchFamily="34" charset="0"/>
                <a:cs typeface="Segoe UI Semibold" panose="020B0702040204020203" pitchFamily="34" charset="0"/>
              </a:rPr>
              <a:t>SnowBall</a:t>
            </a:r>
            <a:r>
              <a:rPr lang="zh-CN" altLang="en-US" dirty="0" smtClean="0">
                <a:latin typeface="Segoe UI Semibold" panose="020B0702040204020203" pitchFamily="34" charset="0"/>
                <a:cs typeface="Segoe UI Semibold" panose="020B0702040204020203" pitchFamily="34" charset="0"/>
              </a:rPr>
              <a:t>生态及其发展规划</a:t>
            </a:r>
            <a:endParaRPr lang="zh-CN" altLang="en-US" dirty="0">
              <a:latin typeface="Segoe UI Semibold" panose="020B0702040204020203" pitchFamily="34" charset="0"/>
              <a:cs typeface="Segoe UI Semibold" panose="020B0702040204020203" pitchFamily="34" charset="0"/>
            </a:endParaRPr>
          </a:p>
        </p:txBody>
      </p:sp>
      <p:sp>
        <p:nvSpPr>
          <p:cNvPr id="37" name="文本框 36"/>
          <p:cNvSpPr txBox="1"/>
          <p:nvPr/>
        </p:nvSpPr>
        <p:spPr>
          <a:xfrm>
            <a:off x="6105728" y="1493014"/>
            <a:ext cx="4225047" cy="752514"/>
          </a:xfrm>
          <a:prstGeom prst="rect">
            <a:avLst/>
          </a:prstGeom>
          <a:noFill/>
        </p:spPr>
        <p:txBody>
          <a:bodyPr wrap="square" rtlCol="0">
            <a:spAutoFit/>
          </a:bodyPr>
          <a:lstStyle/>
          <a:p>
            <a:pPr>
              <a:lnSpc>
                <a:spcPct val="130000"/>
              </a:lnSpc>
            </a:pP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区块链游戏层出不穷，涌现出</a:t>
            </a:r>
            <a:r>
              <a:rPr lang="en-US" altLang="zh-CN" sz="1100" dirty="0" err="1" smtClean="0">
                <a:solidFill>
                  <a:schemeClr val="tx1">
                    <a:lumMod val="65000"/>
                    <a:lumOff val="35000"/>
                  </a:schemeClr>
                </a:solidFill>
                <a:latin typeface="Segoe UI Light" panose="020B0502040204020203" pitchFamily="34" charset="0"/>
                <a:cs typeface="Segoe UI Light" panose="020B0502040204020203" pitchFamily="34" charset="0"/>
              </a:rPr>
              <a:t>Fomo</a:t>
            </a: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 </a:t>
            </a:r>
            <a:r>
              <a:rPr lang="en-US" altLang="zh-CN" sz="1100" dirty="0" smtClean="0">
                <a:solidFill>
                  <a:schemeClr val="tx1">
                    <a:lumMod val="65000"/>
                    <a:lumOff val="35000"/>
                  </a:schemeClr>
                </a:solidFill>
                <a:latin typeface="Segoe UI Light" panose="020B0502040204020203" pitchFamily="34" charset="0"/>
                <a:cs typeface="Segoe UI Light" panose="020B0502040204020203" pitchFamily="34" charset="0"/>
              </a:rPr>
              <a:t>3D</a:t>
            </a: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a:t>
            </a:r>
            <a:r>
              <a:rPr lang="en-US" altLang="zh-CN" sz="1100" dirty="0" smtClean="0">
                <a:solidFill>
                  <a:schemeClr val="tx1">
                    <a:lumMod val="65000"/>
                    <a:lumOff val="35000"/>
                  </a:schemeClr>
                </a:solidFill>
                <a:latin typeface="Segoe UI Light" panose="020B0502040204020203" pitchFamily="34" charset="0"/>
                <a:cs typeface="Segoe UI Light" panose="020B0502040204020203" pitchFamily="34" charset="0"/>
              </a:rPr>
              <a:t>EOS</a:t>
            </a: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像素</a:t>
            </a: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大师等爆火的游戏，商业模式愈发清晰，基于这种思考我们决定做</a:t>
            </a:r>
            <a:r>
              <a:rPr lang="en-US" altLang="zh-CN" sz="1100" dirty="0" err="1" smtClean="0">
                <a:solidFill>
                  <a:schemeClr val="tx1">
                    <a:lumMod val="65000"/>
                    <a:lumOff val="35000"/>
                  </a:schemeClr>
                </a:solidFill>
                <a:latin typeface="Segoe UI Light" panose="020B0502040204020203" pitchFamily="34" charset="0"/>
                <a:cs typeface="Segoe UI Light" panose="020B0502040204020203" pitchFamily="34" charset="0"/>
              </a:rPr>
              <a:t>SnowBall</a:t>
            </a: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生态，目前介绍第一期</a:t>
            </a:r>
            <a:r>
              <a:rPr lang="en-US" altLang="zh-CN" sz="1100" dirty="0" smtClean="0">
                <a:solidFill>
                  <a:schemeClr val="tx1">
                    <a:lumMod val="65000"/>
                    <a:lumOff val="35000"/>
                  </a:schemeClr>
                </a:solidFill>
                <a:latin typeface="Segoe UI Light" panose="020B0502040204020203" pitchFamily="34" charset="0"/>
                <a:cs typeface="Segoe UI Light" panose="020B0502040204020203" pitchFamily="34" charset="0"/>
              </a:rPr>
              <a:t>---</a:t>
            </a: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交易所</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38" name="文本框 37"/>
          <p:cNvSpPr txBox="1"/>
          <p:nvPr/>
        </p:nvSpPr>
        <p:spPr>
          <a:xfrm>
            <a:off x="6366753" y="2851086"/>
            <a:ext cx="4225047" cy="532453"/>
          </a:xfrm>
          <a:prstGeom prst="rect">
            <a:avLst/>
          </a:prstGeom>
          <a:noFill/>
        </p:spPr>
        <p:txBody>
          <a:bodyPr wrap="square" rtlCol="0">
            <a:spAutoFit/>
          </a:bodyPr>
          <a:lstStyle/>
          <a:p>
            <a:pPr>
              <a:lnSpc>
                <a:spcPct val="130000"/>
              </a:lnSpc>
            </a:pPr>
            <a:r>
              <a:rPr lang="en-US" altLang="zh-CN" sz="1100" dirty="0" err="1" smtClean="0">
                <a:solidFill>
                  <a:schemeClr val="tx1">
                    <a:lumMod val="65000"/>
                    <a:lumOff val="35000"/>
                  </a:schemeClr>
                </a:solidFill>
                <a:latin typeface="Segoe UI Light" panose="020B0502040204020203" pitchFamily="34" charset="0"/>
                <a:cs typeface="Segoe UI Light" panose="020B0502040204020203" pitchFamily="34" charset="0"/>
              </a:rPr>
              <a:t>SnowBall</a:t>
            </a: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交易所是</a:t>
            </a:r>
            <a:r>
              <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rPr>
              <a:t>什么？解决什么</a:t>
            </a: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问题？与类似游戏的区别是什么？有什么优势？</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39" name="文本框 38"/>
          <p:cNvSpPr txBox="1"/>
          <p:nvPr/>
        </p:nvSpPr>
        <p:spPr>
          <a:xfrm>
            <a:off x="6415166" y="4107903"/>
            <a:ext cx="4225047" cy="532453"/>
          </a:xfrm>
          <a:prstGeom prst="rect">
            <a:avLst/>
          </a:prstGeom>
          <a:noFill/>
        </p:spPr>
        <p:txBody>
          <a:bodyPr wrap="square" rtlCol="0">
            <a:spAutoFit/>
          </a:bodyPr>
          <a:lstStyle/>
          <a:p>
            <a:pPr>
              <a:lnSpc>
                <a:spcPct val="130000"/>
              </a:lnSpc>
            </a:pP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买卖规则、用户收益、关于</a:t>
            </a:r>
            <a:r>
              <a:rPr lang="en-US" altLang="zh-CN" sz="1100" dirty="0" smtClean="0">
                <a:solidFill>
                  <a:schemeClr val="tx1">
                    <a:lumMod val="65000"/>
                    <a:lumOff val="35000"/>
                  </a:schemeClr>
                </a:solidFill>
                <a:latin typeface="Segoe UI Light" panose="020B0502040204020203" pitchFamily="34" charset="0"/>
                <a:cs typeface="Segoe UI Light" panose="020B0502040204020203" pitchFamily="34" charset="0"/>
              </a:rPr>
              <a:t>VIP</a:t>
            </a: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、关于提现</a:t>
            </a:r>
            <a:endParaRPr lang="en-US" altLang="zh-CN" sz="1100" dirty="0" smtClean="0">
              <a:solidFill>
                <a:schemeClr val="tx1">
                  <a:lumMod val="65000"/>
                  <a:lumOff val="35000"/>
                </a:schemeClr>
              </a:solidFill>
              <a:latin typeface="Segoe UI Light" panose="020B0502040204020203" pitchFamily="34" charset="0"/>
              <a:cs typeface="Segoe UI Light" panose="020B0502040204020203" pitchFamily="34" charset="0"/>
            </a:endParaRPr>
          </a:p>
          <a:p>
            <a:pPr>
              <a:lnSpc>
                <a:spcPct val="130000"/>
              </a:lnSpc>
            </a:pP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前端展示、智能合约展示</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40" name="文本框 39"/>
          <p:cNvSpPr txBox="1"/>
          <p:nvPr/>
        </p:nvSpPr>
        <p:spPr>
          <a:xfrm>
            <a:off x="6004553" y="5440308"/>
            <a:ext cx="4225047" cy="294632"/>
          </a:xfrm>
          <a:prstGeom prst="rect">
            <a:avLst/>
          </a:prstGeom>
          <a:noFill/>
        </p:spPr>
        <p:txBody>
          <a:bodyPr wrap="square" rtlCol="0">
            <a:spAutoFit/>
          </a:bodyPr>
          <a:lstStyle/>
          <a:p>
            <a:pPr>
              <a:lnSpc>
                <a:spcPct val="130000"/>
              </a:lnSpc>
            </a:pPr>
            <a:r>
              <a:rPr lang="zh-CN" altLang="en-US" sz="1100" dirty="0" smtClean="0">
                <a:solidFill>
                  <a:schemeClr val="tx1">
                    <a:lumMod val="65000"/>
                    <a:lumOff val="35000"/>
                  </a:schemeClr>
                </a:solidFill>
                <a:latin typeface="Segoe UI Light" panose="020B0502040204020203" pitchFamily="34" charset="0"/>
                <a:cs typeface="Segoe UI Light" panose="020B0502040204020203" pitchFamily="34" charset="0"/>
              </a:rPr>
              <a:t>未来、神秘游戏、社区化</a:t>
            </a:r>
            <a:r>
              <a:rPr lang="en-US" altLang="zh-CN" sz="1100" dirty="0" smtClean="0">
                <a:solidFill>
                  <a:schemeClr val="tx1">
                    <a:lumMod val="65000"/>
                    <a:lumOff val="35000"/>
                  </a:schemeClr>
                </a:solidFill>
                <a:latin typeface="Segoe UI Light" panose="020B0502040204020203" pitchFamily="34" charset="0"/>
                <a:cs typeface="Segoe UI Light" panose="020B0502040204020203" pitchFamily="34" charset="0"/>
              </a:rPr>
              <a:t>.</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grpSp>
        <p:nvGrpSpPr>
          <p:cNvPr id="23" name="组合 22"/>
          <p:cNvGrpSpPr/>
          <p:nvPr/>
        </p:nvGrpSpPr>
        <p:grpSpPr>
          <a:xfrm>
            <a:off x="5516850" y="1264594"/>
            <a:ext cx="377454" cy="377454"/>
            <a:chOff x="5516850" y="1264594"/>
            <a:chExt cx="377454" cy="377454"/>
          </a:xfrm>
        </p:grpSpPr>
        <p:sp>
          <p:nvSpPr>
            <p:cNvPr id="26" name="椭圆 25"/>
            <p:cNvSpPr/>
            <p:nvPr/>
          </p:nvSpPr>
          <p:spPr>
            <a:xfrm>
              <a:off x="5516850" y="1264594"/>
              <a:ext cx="377454" cy="3774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attachment-sign_14195"/>
            <p:cNvSpPr>
              <a:spLocks noChangeAspect="1"/>
            </p:cNvSpPr>
            <p:nvPr/>
          </p:nvSpPr>
          <p:spPr bwMode="auto">
            <a:xfrm>
              <a:off x="5653513" y="1350434"/>
              <a:ext cx="118417" cy="217099"/>
            </a:xfrm>
            <a:custGeom>
              <a:avLst/>
              <a:gdLst>
                <a:gd name="T0" fmla="*/ 128 w 140"/>
                <a:gd name="T1" fmla="*/ 125 h 256"/>
                <a:gd name="T2" fmla="*/ 118 w 140"/>
                <a:gd name="T3" fmla="*/ 137 h 256"/>
                <a:gd name="T4" fmla="*/ 117 w 140"/>
                <a:gd name="T5" fmla="*/ 171 h 256"/>
                <a:gd name="T6" fmla="*/ 111 w 140"/>
                <a:gd name="T7" fmla="*/ 211 h 256"/>
                <a:gd name="T8" fmla="*/ 70 w 140"/>
                <a:gd name="T9" fmla="*/ 234 h 256"/>
                <a:gd name="T10" fmla="*/ 22 w 140"/>
                <a:gd name="T11" fmla="*/ 186 h 256"/>
                <a:gd name="T12" fmla="*/ 22 w 140"/>
                <a:gd name="T13" fmla="*/ 49 h 256"/>
                <a:gd name="T14" fmla="*/ 49 w 140"/>
                <a:gd name="T15" fmla="*/ 22 h 256"/>
                <a:gd name="T16" fmla="*/ 76 w 140"/>
                <a:gd name="T17" fmla="*/ 49 h 256"/>
                <a:gd name="T18" fmla="*/ 76 w 140"/>
                <a:gd name="T19" fmla="*/ 186 h 256"/>
                <a:gd name="T20" fmla="*/ 68 w 140"/>
                <a:gd name="T21" fmla="*/ 194 h 256"/>
                <a:gd name="T22" fmla="*/ 60 w 140"/>
                <a:gd name="T23" fmla="*/ 186 h 256"/>
                <a:gd name="T24" fmla="*/ 60 w 140"/>
                <a:gd name="T25" fmla="*/ 83 h 256"/>
                <a:gd name="T26" fmla="*/ 49 w 140"/>
                <a:gd name="T27" fmla="*/ 72 h 256"/>
                <a:gd name="T28" fmla="*/ 38 w 140"/>
                <a:gd name="T29" fmla="*/ 83 h 256"/>
                <a:gd name="T30" fmla="*/ 38 w 140"/>
                <a:gd name="T31" fmla="*/ 186 h 256"/>
                <a:gd name="T32" fmla="*/ 38 w 140"/>
                <a:gd name="T33" fmla="*/ 187 h 256"/>
                <a:gd name="T34" fmla="*/ 68 w 140"/>
                <a:gd name="T35" fmla="*/ 215 h 256"/>
                <a:gd name="T36" fmla="*/ 90 w 140"/>
                <a:gd name="T37" fmla="*/ 205 h 256"/>
                <a:gd name="T38" fmla="*/ 98 w 140"/>
                <a:gd name="T39" fmla="*/ 166 h 256"/>
                <a:gd name="T40" fmla="*/ 98 w 140"/>
                <a:gd name="T41" fmla="*/ 64 h 256"/>
                <a:gd name="T42" fmla="*/ 98 w 140"/>
                <a:gd name="T43" fmla="*/ 43 h 256"/>
                <a:gd name="T44" fmla="*/ 91 w 140"/>
                <a:gd name="T45" fmla="*/ 24 h 256"/>
                <a:gd name="T46" fmla="*/ 49 w 140"/>
                <a:gd name="T47" fmla="*/ 0 h 256"/>
                <a:gd name="T48" fmla="*/ 7 w 140"/>
                <a:gd name="T49" fmla="*/ 24 h 256"/>
                <a:gd name="T50" fmla="*/ 1 w 140"/>
                <a:gd name="T51" fmla="*/ 43 h 256"/>
                <a:gd name="T52" fmla="*/ 0 w 140"/>
                <a:gd name="T53" fmla="*/ 64 h 256"/>
                <a:gd name="T54" fmla="*/ 0 w 140"/>
                <a:gd name="T55" fmla="*/ 186 h 256"/>
                <a:gd name="T56" fmla="*/ 70 w 140"/>
                <a:gd name="T57" fmla="*/ 256 h 256"/>
                <a:gd name="T58" fmla="*/ 140 w 140"/>
                <a:gd name="T59" fmla="*/ 186 h 256"/>
                <a:gd name="T60" fmla="*/ 139 w 140"/>
                <a:gd name="T61" fmla="*/ 137 h 256"/>
                <a:gd name="T62" fmla="*/ 128 w 140"/>
                <a:gd name="T63" fmla="*/ 12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256">
                  <a:moveTo>
                    <a:pt x="128" y="125"/>
                  </a:moveTo>
                  <a:cubicBezTo>
                    <a:pt x="122" y="125"/>
                    <a:pt x="118" y="131"/>
                    <a:pt x="118" y="137"/>
                  </a:cubicBezTo>
                  <a:cubicBezTo>
                    <a:pt x="118" y="137"/>
                    <a:pt x="117" y="155"/>
                    <a:pt x="117" y="171"/>
                  </a:cubicBezTo>
                  <a:cubicBezTo>
                    <a:pt x="117" y="182"/>
                    <a:pt x="117" y="202"/>
                    <a:pt x="111" y="211"/>
                  </a:cubicBezTo>
                  <a:cubicBezTo>
                    <a:pt x="102" y="225"/>
                    <a:pt x="87" y="234"/>
                    <a:pt x="70" y="234"/>
                  </a:cubicBezTo>
                  <a:cubicBezTo>
                    <a:pt x="44" y="234"/>
                    <a:pt x="22" y="213"/>
                    <a:pt x="22" y="186"/>
                  </a:cubicBezTo>
                  <a:cubicBezTo>
                    <a:pt x="22" y="49"/>
                    <a:pt x="22" y="49"/>
                    <a:pt x="22" y="49"/>
                  </a:cubicBezTo>
                  <a:cubicBezTo>
                    <a:pt x="22" y="34"/>
                    <a:pt x="34" y="22"/>
                    <a:pt x="49" y="22"/>
                  </a:cubicBezTo>
                  <a:cubicBezTo>
                    <a:pt x="64" y="22"/>
                    <a:pt x="76" y="34"/>
                    <a:pt x="76" y="49"/>
                  </a:cubicBezTo>
                  <a:cubicBezTo>
                    <a:pt x="76" y="186"/>
                    <a:pt x="76" y="186"/>
                    <a:pt x="76" y="186"/>
                  </a:cubicBezTo>
                  <a:cubicBezTo>
                    <a:pt x="76" y="190"/>
                    <a:pt x="73" y="194"/>
                    <a:pt x="68" y="194"/>
                  </a:cubicBezTo>
                  <a:cubicBezTo>
                    <a:pt x="64" y="194"/>
                    <a:pt x="60" y="190"/>
                    <a:pt x="60" y="186"/>
                  </a:cubicBezTo>
                  <a:cubicBezTo>
                    <a:pt x="60" y="83"/>
                    <a:pt x="60" y="83"/>
                    <a:pt x="60" y="83"/>
                  </a:cubicBezTo>
                  <a:cubicBezTo>
                    <a:pt x="60" y="77"/>
                    <a:pt x="55" y="72"/>
                    <a:pt x="49" y="72"/>
                  </a:cubicBezTo>
                  <a:cubicBezTo>
                    <a:pt x="43" y="72"/>
                    <a:pt x="38" y="77"/>
                    <a:pt x="38" y="83"/>
                  </a:cubicBezTo>
                  <a:cubicBezTo>
                    <a:pt x="38" y="186"/>
                    <a:pt x="38" y="186"/>
                    <a:pt x="38" y="186"/>
                  </a:cubicBezTo>
                  <a:cubicBezTo>
                    <a:pt x="38" y="187"/>
                    <a:pt x="38" y="187"/>
                    <a:pt x="38" y="187"/>
                  </a:cubicBezTo>
                  <a:cubicBezTo>
                    <a:pt x="39" y="203"/>
                    <a:pt x="52" y="215"/>
                    <a:pt x="68" y="215"/>
                  </a:cubicBezTo>
                  <a:cubicBezTo>
                    <a:pt x="77" y="215"/>
                    <a:pt x="85" y="211"/>
                    <a:pt x="90" y="205"/>
                  </a:cubicBezTo>
                  <a:cubicBezTo>
                    <a:pt x="98" y="197"/>
                    <a:pt x="98" y="177"/>
                    <a:pt x="98" y="166"/>
                  </a:cubicBezTo>
                  <a:cubicBezTo>
                    <a:pt x="98" y="138"/>
                    <a:pt x="98" y="91"/>
                    <a:pt x="98" y="64"/>
                  </a:cubicBezTo>
                  <a:cubicBezTo>
                    <a:pt x="98" y="53"/>
                    <a:pt x="98" y="43"/>
                    <a:pt x="98" y="43"/>
                  </a:cubicBezTo>
                  <a:cubicBezTo>
                    <a:pt x="98" y="43"/>
                    <a:pt x="97" y="33"/>
                    <a:pt x="91" y="24"/>
                  </a:cubicBezTo>
                  <a:cubicBezTo>
                    <a:pt x="82" y="9"/>
                    <a:pt x="67" y="0"/>
                    <a:pt x="49" y="0"/>
                  </a:cubicBezTo>
                  <a:cubicBezTo>
                    <a:pt x="31" y="0"/>
                    <a:pt x="16" y="9"/>
                    <a:pt x="7" y="24"/>
                  </a:cubicBezTo>
                  <a:cubicBezTo>
                    <a:pt x="1" y="33"/>
                    <a:pt x="1" y="43"/>
                    <a:pt x="1" y="43"/>
                  </a:cubicBezTo>
                  <a:cubicBezTo>
                    <a:pt x="1" y="43"/>
                    <a:pt x="0" y="53"/>
                    <a:pt x="0" y="64"/>
                  </a:cubicBezTo>
                  <a:cubicBezTo>
                    <a:pt x="0" y="186"/>
                    <a:pt x="0" y="186"/>
                    <a:pt x="0" y="186"/>
                  </a:cubicBezTo>
                  <a:cubicBezTo>
                    <a:pt x="0" y="225"/>
                    <a:pt x="32" y="256"/>
                    <a:pt x="70" y="256"/>
                  </a:cubicBezTo>
                  <a:cubicBezTo>
                    <a:pt x="108" y="256"/>
                    <a:pt x="140" y="225"/>
                    <a:pt x="140" y="186"/>
                  </a:cubicBezTo>
                  <a:cubicBezTo>
                    <a:pt x="139" y="137"/>
                    <a:pt x="139" y="137"/>
                    <a:pt x="139" y="137"/>
                  </a:cubicBezTo>
                  <a:cubicBezTo>
                    <a:pt x="139" y="131"/>
                    <a:pt x="134" y="125"/>
                    <a:pt x="128" y="125"/>
                  </a:cubicBezTo>
                  <a:close/>
                </a:path>
              </a:pathLst>
            </a:custGeom>
            <a:solidFill>
              <a:schemeClr val="bg1">
                <a:lumMod val="95000"/>
              </a:schemeClr>
            </a:solidFill>
            <a:ln>
              <a:noFill/>
            </a:ln>
          </p:spPr>
        </p:sp>
      </p:grpSp>
      <p:grpSp>
        <p:nvGrpSpPr>
          <p:cNvPr id="45" name="组合 44"/>
          <p:cNvGrpSpPr/>
          <p:nvPr/>
        </p:nvGrpSpPr>
        <p:grpSpPr>
          <a:xfrm>
            <a:off x="5926729" y="2525949"/>
            <a:ext cx="377454" cy="377454"/>
            <a:chOff x="5926729" y="2525949"/>
            <a:chExt cx="377454" cy="377454"/>
          </a:xfrm>
        </p:grpSpPr>
        <p:sp>
          <p:nvSpPr>
            <p:cNvPr id="25" name="椭圆 24"/>
            <p:cNvSpPr/>
            <p:nvPr/>
          </p:nvSpPr>
          <p:spPr>
            <a:xfrm>
              <a:off x="5926729" y="2525949"/>
              <a:ext cx="377454" cy="3774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antique-temple_15340"/>
            <p:cNvSpPr>
              <a:spLocks noChangeAspect="1"/>
            </p:cNvSpPr>
            <p:nvPr/>
          </p:nvSpPr>
          <p:spPr bwMode="auto">
            <a:xfrm>
              <a:off x="6016634" y="2628779"/>
              <a:ext cx="196722" cy="171793"/>
            </a:xfrm>
            <a:custGeom>
              <a:avLst/>
              <a:gdLst>
                <a:gd name="connsiteX0" fmla="*/ 187191 w 331850"/>
                <a:gd name="connsiteY0" fmla="*/ 75485 h 289797"/>
                <a:gd name="connsiteX1" fmla="*/ 189878 w 331850"/>
                <a:gd name="connsiteY1" fmla="*/ 82100 h 289797"/>
                <a:gd name="connsiteX2" fmla="*/ 189878 w 331850"/>
                <a:gd name="connsiteY2" fmla="*/ 242173 h 289797"/>
                <a:gd name="connsiteX3" fmla="*/ 238236 w 331850"/>
                <a:gd name="connsiteY3" fmla="*/ 242173 h 289797"/>
                <a:gd name="connsiteX4" fmla="*/ 238236 w 331850"/>
                <a:gd name="connsiteY4" fmla="*/ 82100 h 289797"/>
                <a:gd name="connsiteX5" fmla="*/ 239579 w 331850"/>
                <a:gd name="connsiteY5" fmla="*/ 75485 h 289797"/>
                <a:gd name="connsiteX6" fmla="*/ 187191 w 331850"/>
                <a:gd name="connsiteY6" fmla="*/ 75485 h 289797"/>
                <a:gd name="connsiteX7" fmla="*/ 93528 w 331850"/>
                <a:gd name="connsiteY7" fmla="*/ 75485 h 289797"/>
                <a:gd name="connsiteX8" fmla="*/ 94830 w 331850"/>
                <a:gd name="connsiteY8" fmla="*/ 82100 h 289797"/>
                <a:gd name="connsiteX9" fmla="*/ 94830 w 331850"/>
                <a:gd name="connsiteY9" fmla="*/ 242173 h 289797"/>
                <a:gd name="connsiteX10" fmla="*/ 143025 w 331850"/>
                <a:gd name="connsiteY10" fmla="*/ 242173 h 289797"/>
                <a:gd name="connsiteX11" fmla="*/ 143025 w 331850"/>
                <a:gd name="connsiteY11" fmla="*/ 82100 h 289797"/>
                <a:gd name="connsiteX12" fmla="*/ 144328 w 331850"/>
                <a:gd name="connsiteY12" fmla="*/ 75485 h 289797"/>
                <a:gd name="connsiteX13" fmla="*/ 93528 w 331850"/>
                <a:gd name="connsiteY13" fmla="*/ 75485 h 289797"/>
                <a:gd name="connsiteX14" fmla="*/ 165925 w 331850"/>
                <a:gd name="connsiteY14" fmla="*/ 0 h 289797"/>
                <a:gd name="connsiteX15" fmla="*/ 217975 w 331850"/>
                <a:gd name="connsiteY15" fmla="*/ 6907 h 289797"/>
                <a:gd name="connsiteX16" fmla="*/ 311831 w 331850"/>
                <a:gd name="connsiteY16" fmla="*/ 59538 h 289797"/>
                <a:gd name="connsiteX17" fmla="*/ 309187 w 331850"/>
                <a:gd name="connsiteY17" fmla="*/ 76643 h 289797"/>
                <a:gd name="connsiteX18" fmla="*/ 284071 w 331850"/>
                <a:gd name="connsiteY18" fmla="*/ 76643 h 289797"/>
                <a:gd name="connsiteX19" fmla="*/ 285393 w 331850"/>
                <a:gd name="connsiteY19" fmla="*/ 83222 h 289797"/>
                <a:gd name="connsiteX20" fmla="*/ 285393 w 331850"/>
                <a:gd name="connsiteY20" fmla="*/ 242429 h 289797"/>
                <a:gd name="connsiteX21" fmla="*/ 303900 w 331850"/>
                <a:gd name="connsiteY21" fmla="*/ 242429 h 289797"/>
                <a:gd name="connsiteX22" fmla="*/ 327694 w 331850"/>
                <a:gd name="connsiteY22" fmla="*/ 266113 h 289797"/>
                <a:gd name="connsiteX23" fmla="*/ 303900 w 331850"/>
                <a:gd name="connsiteY23" fmla="*/ 289797 h 289797"/>
                <a:gd name="connsiteX24" fmla="*/ 27619 w 331850"/>
                <a:gd name="connsiteY24" fmla="*/ 289797 h 289797"/>
                <a:gd name="connsiteX25" fmla="*/ 3825 w 331850"/>
                <a:gd name="connsiteY25" fmla="*/ 266113 h 289797"/>
                <a:gd name="connsiteX26" fmla="*/ 27619 w 331850"/>
                <a:gd name="connsiteY26" fmla="*/ 242429 h 289797"/>
                <a:gd name="connsiteX27" fmla="*/ 46126 w 331850"/>
                <a:gd name="connsiteY27" fmla="*/ 242429 h 289797"/>
                <a:gd name="connsiteX28" fmla="*/ 46126 w 331850"/>
                <a:gd name="connsiteY28" fmla="*/ 83222 h 289797"/>
                <a:gd name="connsiteX29" fmla="*/ 48770 w 331850"/>
                <a:gd name="connsiteY29" fmla="*/ 76643 h 289797"/>
                <a:gd name="connsiteX30" fmla="*/ 23654 w 331850"/>
                <a:gd name="connsiteY30" fmla="*/ 76643 h 289797"/>
                <a:gd name="connsiteX31" fmla="*/ 21010 w 331850"/>
                <a:gd name="connsiteY31" fmla="*/ 59538 h 289797"/>
                <a:gd name="connsiteX32" fmla="*/ 114866 w 331850"/>
                <a:gd name="connsiteY32" fmla="*/ 6907 h 289797"/>
                <a:gd name="connsiteX33" fmla="*/ 165925 w 331850"/>
                <a:gd name="connsiteY33" fmla="*/ 0 h 289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850" h="289797">
                  <a:moveTo>
                    <a:pt x="187191" y="75485"/>
                  </a:moveTo>
                  <a:cubicBezTo>
                    <a:pt x="188535" y="76808"/>
                    <a:pt x="189878" y="79454"/>
                    <a:pt x="189878" y="82100"/>
                  </a:cubicBezTo>
                  <a:cubicBezTo>
                    <a:pt x="189878" y="82100"/>
                    <a:pt x="189878" y="82100"/>
                    <a:pt x="189878" y="242173"/>
                  </a:cubicBezTo>
                  <a:cubicBezTo>
                    <a:pt x="189878" y="242173"/>
                    <a:pt x="189878" y="242173"/>
                    <a:pt x="238236" y="242173"/>
                  </a:cubicBezTo>
                  <a:cubicBezTo>
                    <a:pt x="238236" y="242173"/>
                    <a:pt x="238236" y="242173"/>
                    <a:pt x="238236" y="82100"/>
                  </a:cubicBezTo>
                  <a:cubicBezTo>
                    <a:pt x="238236" y="79454"/>
                    <a:pt x="239579" y="76808"/>
                    <a:pt x="239579" y="75485"/>
                  </a:cubicBezTo>
                  <a:cubicBezTo>
                    <a:pt x="239579" y="75485"/>
                    <a:pt x="239579" y="75485"/>
                    <a:pt x="187191" y="75485"/>
                  </a:cubicBezTo>
                  <a:close/>
                  <a:moveTo>
                    <a:pt x="93528" y="75485"/>
                  </a:moveTo>
                  <a:cubicBezTo>
                    <a:pt x="94830" y="76808"/>
                    <a:pt x="94830" y="79454"/>
                    <a:pt x="94830" y="82100"/>
                  </a:cubicBezTo>
                  <a:cubicBezTo>
                    <a:pt x="94830" y="82100"/>
                    <a:pt x="94830" y="82100"/>
                    <a:pt x="94830" y="242173"/>
                  </a:cubicBezTo>
                  <a:cubicBezTo>
                    <a:pt x="94830" y="242173"/>
                    <a:pt x="94830" y="242173"/>
                    <a:pt x="143025" y="242173"/>
                  </a:cubicBezTo>
                  <a:lnTo>
                    <a:pt x="143025" y="82100"/>
                  </a:lnTo>
                  <a:cubicBezTo>
                    <a:pt x="143025" y="79454"/>
                    <a:pt x="143025" y="76808"/>
                    <a:pt x="144328" y="75485"/>
                  </a:cubicBezTo>
                  <a:cubicBezTo>
                    <a:pt x="144328" y="75485"/>
                    <a:pt x="144328" y="75485"/>
                    <a:pt x="93528" y="75485"/>
                  </a:cubicBezTo>
                  <a:close/>
                  <a:moveTo>
                    <a:pt x="165925" y="0"/>
                  </a:moveTo>
                  <a:cubicBezTo>
                    <a:pt x="184597" y="0"/>
                    <a:pt x="203434" y="2302"/>
                    <a:pt x="217975" y="6907"/>
                  </a:cubicBezTo>
                  <a:cubicBezTo>
                    <a:pt x="217975" y="6907"/>
                    <a:pt x="217975" y="6907"/>
                    <a:pt x="311831" y="59538"/>
                  </a:cubicBezTo>
                  <a:cubicBezTo>
                    <a:pt x="339591" y="68748"/>
                    <a:pt x="338269" y="76643"/>
                    <a:pt x="309187" y="76643"/>
                  </a:cubicBezTo>
                  <a:lnTo>
                    <a:pt x="284071" y="76643"/>
                  </a:lnTo>
                  <a:cubicBezTo>
                    <a:pt x="284071" y="77959"/>
                    <a:pt x="285393" y="80590"/>
                    <a:pt x="285393" y="83222"/>
                  </a:cubicBezTo>
                  <a:cubicBezTo>
                    <a:pt x="285393" y="83222"/>
                    <a:pt x="285393" y="83222"/>
                    <a:pt x="285393" y="242429"/>
                  </a:cubicBezTo>
                  <a:cubicBezTo>
                    <a:pt x="285393" y="242429"/>
                    <a:pt x="285393" y="242429"/>
                    <a:pt x="303900" y="242429"/>
                  </a:cubicBezTo>
                  <a:cubicBezTo>
                    <a:pt x="317119" y="242429"/>
                    <a:pt x="327694" y="252956"/>
                    <a:pt x="327694" y="266113"/>
                  </a:cubicBezTo>
                  <a:cubicBezTo>
                    <a:pt x="327694" y="279271"/>
                    <a:pt x="317119" y="289797"/>
                    <a:pt x="303900" y="289797"/>
                  </a:cubicBezTo>
                  <a:cubicBezTo>
                    <a:pt x="303900" y="289797"/>
                    <a:pt x="303900" y="289797"/>
                    <a:pt x="27619" y="289797"/>
                  </a:cubicBezTo>
                  <a:cubicBezTo>
                    <a:pt x="14400" y="289797"/>
                    <a:pt x="3825" y="279271"/>
                    <a:pt x="3825" y="266113"/>
                  </a:cubicBezTo>
                  <a:cubicBezTo>
                    <a:pt x="3825" y="252956"/>
                    <a:pt x="14400" y="242429"/>
                    <a:pt x="27619" y="242429"/>
                  </a:cubicBezTo>
                  <a:cubicBezTo>
                    <a:pt x="27619" y="242429"/>
                    <a:pt x="27619" y="242429"/>
                    <a:pt x="46126" y="242429"/>
                  </a:cubicBezTo>
                  <a:cubicBezTo>
                    <a:pt x="46126" y="242429"/>
                    <a:pt x="46126" y="242429"/>
                    <a:pt x="46126" y="83222"/>
                  </a:cubicBezTo>
                  <a:cubicBezTo>
                    <a:pt x="46126" y="80590"/>
                    <a:pt x="47448" y="77959"/>
                    <a:pt x="48770" y="76643"/>
                  </a:cubicBezTo>
                  <a:cubicBezTo>
                    <a:pt x="48770" y="76643"/>
                    <a:pt x="48770" y="76643"/>
                    <a:pt x="23654" y="76643"/>
                  </a:cubicBezTo>
                  <a:cubicBezTo>
                    <a:pt x="-6750" y="76643"/>
                    <a:pt x="-8072" y="68748"/>
                    <a:pt x="21010" y="59538"/>
                  </a:cubicBezTo>
                  <a:cubicBezTo>
                    <a:pt x="21010" y="59538"/>
                    <a:pt x="21010" y="59538"/>
                    <a:pt x="114866" y="6907"/>
                  </a:cubicBezTo>
                  <a:cubicBezTo>
                    <a:pt x="128746" y="2302"/>
                    <a:pt x="147253" y="0"/>
                    <a:pt x="165925" y="0"/>
                  </a:cubicBezTo>
                  <a:close/>
                </a:path>
              </a:pathLst>
            </a:custGeom>
            <a:solidFill>
              <a:schemeClr val="bg1">
                <a:lumMod val="95000"/>
              </a:schemeClr>
            </a:solidFill>
            <a:ln>
              <a:noFill/>
            </a:ln>
          </p:spPr>
        </p:sp>
      </p:grpSp>
      <p:grpSp>
        <p:nvGrpSpPr>
          <p:cNvPr id="46" name="组合 45"/>
          <p:cNvGrpSpPr/>
          <p:nvPr/>
        </p:nvGrpSpPr>
        <p:grpSpPr>
          <a:xfrm>
            <a:off x="5965641" y="3787304"/>
            <a:ext cx="377454" cy="377454"/>
            <a:chOff x="5965641" y="3787304"/>
            <a:chExt cx="377454" cy="377454"/>
          </a:xfrm>
        </p:grpSpPr>
        <p:sp>
          <p:nvSpPr>
            <p:cNvPr id="27" name="椭圆 26"/>
            <p:cNvSpPr/>
            <p:nvPr/>
          </p:nvSpPr>
          <p:spPr>
            <a:xfrm>
              <a:off x="5965641" y="3787304"/>
              <a:ext cx="377454" cy="3774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location-sign_17736"/>
            <p:cNvSpPr>
              <a:spLocks noChangeAspect="1"/>
            </p:cNvSpPr>
            <p:nvPr/>
          </p:nvSpPr>
          <p:spPr bwMode="auto">
            <a:xfrm>
              <a:off x="6080682" y="3869950"/>
              <a:ext cx="142959" cy="206172"/>
            </a:xfrm>
            <a:custGeom>
              <a:avLst/>
              <a:gdLst>
                <a:gd name="connsiteX0" fmla="*/ 116681 w 233363"/>
                <a:gd name="connsiteY0" fmla="*/ 74613 h 336550"/>
                <a:gd name="connsiteX1" fmla="*/ 74612 w 233363"/>
                <a:gd name="connsiteY1" fmla="*/ 116682 h 336550"/>
                <a:gd name="connsiteX2" fmla="*/ 116681 w 233363"/>
                <a:gd name="connsiteY2" fmla="*/ 158751 h 336550"/>
                <a:gd name="connsiteX3" fmla="*/ 158750 w 233363"/>
                <a:gd name="connsiteY3" fmla="*/ 116682 h 336550"/>
                <a:gd name="connsiteX4" fmla="*/ 116681 w 233363"/>
                <a:gd name="connsiteY4" fmla="*/ 74613 h 336550"/>
                <a:gd name="connsiteX5" fmla="*/ 116682 w 233363"/>
                <a:gd name="connsiteY5" fmla="*/ 0 h 336550"/>
                <a:gd name="connsiteX6" fmla="*/ 233363 w 233363"/>
                <a:gd name="connsiteY6" fmla="*/ 117004 h 336550"/>
                <a:gd name="connsiteX7" fmla="*/ 123237 w 233363"/>
                <a:gd name="connsiteY7" fmla="*/ 329977 h 336550"/>
                <a:gd name="connsiteX8" fmla="*/ 119304 w 233363"/>
                <a:gd name="connsiteY8" fmla="*/ 335236 h 336550"/>
                <a:gd name="connsiteX9" fmla="*/ 116682 w 233363"/>
                <a:gd name="connsiteY9" fmla="*/ 336550 h 336550"/>
                <a:gd name="connsiteX10" fmla="*/ 114059 w 233363"/>
                <a:gd name="connsiteY10" fmla="*/ 335236 h 336550"/>
                <a:gd name="connsiteX11" fmla="*/ 110126 w 233363"/>
                <a:gd name="connsiteY11" fmla="*/ 329977 h 336550"/>
                <a:gd name="connsiteX12" fmla="*/ 0 w 233363"/>
                <a:gd name="connsiteY12" fmla="*/ 117004 h 336550"/>
                <a:gd name="connsiteX13" fmla="*/ 116682 w 233363"/>
                <a:gd name="connsiteY1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363" h="336550">
                  <a:moveTo>
                    <a:pt x="116681" y="74613"/>
                  </a:moveTo>
                  <a:cubicBezTo>
                    <a:pt x="93447" y="74613"/>
                    <a:pt x="74612" y="93448"/>
                    <a:pt x="74612" y="116682"/>
                  </a:cubicBezTo>
                  <a:cubicBezTo>
                    <a:pt x="74612" y="139916"/>
                    <a:pt x="93447" y="158751"/>
                    <a:pt x="116681" y="158751"/>
                  </a:cubicBezTo>
                  <a:cubicBezTo>
                    <a:pt x="139915" y="158751"/>
                    <a:pt x="158750" y="139916"/>
                    <a:pt x="158750" y="116682"/>
                  </a:cubicBezTo>
                  <a:cubicBezTo>
                    <a:pt x="158750" y="93448"/>
                    <a:pt x="139915" y="74613"/>
                    <a:pt x="116681" y="74613"/>
                  </a:cubicBezTo>
                  <a:close/>
                  <a:moveTo>
                    <a:pt x="116682" y="0"/>
                  </a:moveTo>
                  <a:cubicBezTo>
                    <a:pt x="180922" y="0"/>
                    <a:pt x="233363" y="52586"/>
                    <a:pt x="233363" y="117004"/>
                  </a:cubicBezTo>
                  <a:cubicBezTo>
                    <a:pt x="233363" y="178792"/>
                    <a:pt x="127170" y="323404"/>
                    <a:pt x="123237" y="329977"/>
                  </a:cubicBezTo>
                  <a:cubicBezTo>
                    <a:pt x="123237" y="329977"/>
                    <a:pt x="123237" y="329977"/>
                    <a:pt x="119304" y="335236"/>
                  </a:cubicBezTo>
                  <a:cubicBezTo>
                    <a:pt x="117993" y="336550"/>
                    <a:pt x="117993" y="336550"/>
                    <a:pt x="116682" y="336550"/>
                  </a:cubicBezTo>
                  <a:cubicBezTo>
                    <a:pt x="115371" y="336550"/>
                    <a:pt x="115371" y="336550"/>
                    <a:pt x="114059" y="335236"/>
                  </a:cubicBezTo>
                  <a:cubicBezTo>
                    <a:pt x="114059" y="335236"/>
                    <a:pt x="114059" y="335236"/>
                    <a:pt x="110126" y="329977"/>
                  </a:cubicBezTo>
                  <a:cubicBezTo>
                    <a:pt x="106193" y="323404"/>
                    <a:pt x="0" y="178792"/>
                    <a:pt x="0" y="117004"/>
                  </a:cubicBezTo>
                  <a:cubicBezTo>
                    <a:pt x="0" y="52586"/>
                    <a:pt x="52441" y="0"/>
                    <a:pt x="116682" y="0"/>
                  </a:cubicBezTo>
                  <a:close/>
                </a:path>
              </a:pathLst>
            </a:custGeom>
            <a:solidFill>
              <a:schemeClr val="bg1">
                <a:lumMod val="95000"/>
              </a:schemeClr>
            </a:solidFill>
            <a:ln>
              <a:noFill/>
            </a:ln>
          </p:spPr>
        </p:sp>
      </p:grpSp>
      <p:grpSp>
        <p:nvGrpSpPr>
          <p:cNvPr id="47" name="组合 46"/>
          <p:cNvGrpSpPr/>
          <p:nvPr/>
        </p:nvGrpSpPr>
        <p:grpSpPr>
          <a:xfrm>
            <a:off x="5627099" y="5048660"/>
            <a:ext cx="377454" cy="377454"/>
            <a:chOff x="5627099" y="5048660"/>
            <a:chExt cx="377454" cy="377454"/>
          </a:xfrm>
        </p:grpSpPr>
        <p:sp>
          <p:nvSpPr>
            <p:cNvPr id="28" name="椭圆 27"/>
            <p:cNvSpPr/>
            <p:nvPr/>
          </p:nvSpPr>
          <p:spPr>
            <a:xfrm>
              <a:off x="5627099" y="5048660"/>
              <a:ext cx="377454" cy="37745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magnifier_14840"/>
            <p:cNvSpPr>
              <a:spLocks noChangeAspect="1"/>
            </p:cNvSpPr>
            <p:nvPr/>
          </p:nvSpPr>
          <p:spPr bwMode="auto">
            <a:xfrm>
              <a:off x="5732736" y="5146429"/>
              <a:ext cx="193760" cy="193009"/>
            </a:xfrm>
            <a:custGeom>
              <a:avLst/>
              <a:gdLst>
                <a:gd name="connsiteX0" fmla="*/ 119741 w 329001"/>
                <a:gd name="connsiteY0" fmla="*/ 60325 h 327726"/>
                <a:gd name="connsiteX1" fmla="*/ 78074 w 329001"/>
                <a:gd name="connsiteY1" fmla="*/ 77485 h 327726"/>
                <a:gd name="connsiteX2" fmla="*/ 61146 w 329001"/>
                <a:gd name="connsiteY2" fmla="*/ 119723 h 327726"/>
                <a:gd name="connsiteX3" fmla="*/ 78074 w 329001"/>
                <a:gd name="connsiteY3" fmla="*/ 160641 h 327726"/>
                <a:gd name="connsiteX4" fmla="*/ 119741 w 329001"/>
                <a:gd name="connsiteY4" fmla="*/ 177800 h 327726"/>
                <a:gd name="connsiteX5" fmla="*/ 160107 w 329001"/>
                <a:gd name="connsiteY5" fmla="*/ 160641 h 327726"/>
                <a:gd name="connsiteX6" fmla="*/ 177034 w 329001"/>
                <a:gd name="connsiteY6" fmla="*/ 119723 h 327726"/>
                <a:gd name="connsiteX7" fmla="*/ 160107 w 329001"/>
                <a:gd name="connsiteY7" fmla="*/ 77485 h 327726"/>
                <a:gd name="connsiteX8" fmla="*/ 119741 w 329001"/>
                <a:gd name="connsiteY8" fmla="*/ 60325 h 327726"/>
                <a:gd name="connsiteX9" fmla="*/ 120109 w 329001"/>
                <a:gd name="connsiteY9" fmla="*/ 0 h 327726"/>
                <a:gd name="connsiteX10" fmla="*/ 204581 w 329001"/>
                <a:gd name="connsiteY10" fmla="*/ 35548 h 327726"/>
                <a:gd name="connsiteX11" fmla="*/ 225699 w 329001"/>
                <a:gd name="connsiteY11" fmla="*/ 175111 h 327726"/>
                <a:gd name="connsiteX12" fmla="*/ 319410 w 329001"/>
                <a:gd name="connsiteY12" fmla="*/ 252791 h 327726"/>
                <a:gd name="connsiteX13" fmla="*/ 316771 w 329001"/>
                <a:gd name="connsiteY13" fmla="*/ 300189 h 327726"/>
                <a:gd name="connsiteX14" fmla="*/ 300932 w 329001"/>
                <a:gd name="connsiteY14" fmla="*/ 315989 h 327726"/>
                <a:gd name="connsiteX15" fmla="*/ 253417 w 329001"/>
                <a:gd name="connsiteY15" fmla="*/ 318622 h 327726"/>
                <a:gd name="connsiteX16" fmla="*/ 175544 w 329001"/>
                <a:gd name="connsiteY16" fmla="*/ 225142 h 327726"/>
                <a:gd name="connsiteX17" fmla="*/ 120109 w 329001"/>
                <a:gd name="connsiteY17" fmla="*/ 238308 h 327726"/>
                <a:gd name="connsiteX18" fmla="*/ 35636 w 329001"/>
                <a:gd name="connsiteY18" fmla="*/ 204076 h 327726"/>
                <a:gd name="connsiteX19" fmla="*/ 35636 w 329001"/>
                <a:gd name="connsiteY19" fmla="*/ 35548 h 327726"/>
                <a:gd name="connsiteX20" fmla="*/ 120109 w 329001"/>
                <a:gd name="connsiteY20" fmla="*/ 0 h 32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9001" h="327726">
                  <a:moveTo>
                    <a:pt x="119741" y="60325"/>
                  </a:moveTo>
                  <a:cubicBezTo>
                    <a:pt x="104116" y="60325"/>
                    <a:pt x="89793" y="66925"/>
                    <a:pt x="78074" y="77485"/>
                  </a:cubicBezTo>
                  <a:cubicBezTo>
                    <a:pt x="67657" y="89364"/>
                    <a:pt x="61146" y="103883"/>
                    <a:pt x="61146" y="119723"/>
                  </a:cubicBezTo>
                  <a:cubicBezTo>
                    <a:pt x="61146" y="135562"/>
                    <a:pt x="67657" y="150081"/>
                    <a:pt x="78074" y="160641"/>
                  </a:cubicBezTo>
                  <a:cubicBezTo>
                    <a:pt x="89793" y="171201"/>
                    <a:pt x="104116" y="177800"/>
                    <a:pt x="119741" y="177800"/>
                  </a:cubicBezTo>
                  <a:cubicBezTo>
                    <a:pt x="135367" y="177800"/>
                    <a:pt x="149690" y="171201"/>
                    <a:pt x="160107" y="160641"/>
                  </a:cubicBezTo>
                  <a:cubicBezTo>
                    <a:pt x="171826" y="150081"/>
                    <a:pt x="177034" y="135562"/>
                    <a:pt x="177034" y="119723"/>
                  </a:cubicBezTo>
                  <a:cubicBezTo>
                    <a:pt x="177034" y="103883"/>
                    <a:pt x="171826" y="89364"/>
                    <a:pt x="160107" y="77485"/>
                  </a:cubicBezTo>
                  <a:cubicBezTo>
                    <a:pt x="149690" y="66925"/>
                    <a:pt x="135367" y="60325"/>
                    <a:pt x="119741" y="60325"/>
                  </a:cubicBezTo>
                  <a:close/>
                  <a:moveTo>
                    <a:pt x="120109" y="0"/>
                  </a:moveTo>
                  <a:cubicBezTo>
                    <a:pt x="150466" y="0"/>
                    <a:pt x="180823" y="11849"/>
                    <a:pt x="204581" y="35548"/>
                  </a:cubicBezTo>
                  <a:cubicBezTo>
                    <a:pt x="242858" y="72414"/>
                    <a:pt x="249457" y="130346"/>
                    <a:pt x="225699" y="175111"/>
                  </a:cubicBezTo>
                  <a:cubicBezTo>
                    <a:pt x="225699" y="175111"/>
                    <a:pt x="225699" y="175111"/>
                    <a:pt x="319410" y="252791"/>
                  </a:cubicBezTo>
                  <a:cubicBezTo>
                    <a:pt x="332609" y="263324"/>
                    <a:pt x="332609" y="284390"/>
                    <a:pt x="316771" y="300189"/>
                  </a:cubicBezTo>
                  <a:cubicBezTo>
                    <a:pt x="316771" y="300189"/>
                    <a:pt x="316771" y="300189"/>
                    <a:pt x="300932" y="315989"/>
                  </a:cubicBezTo>
                  <a:cubicBezTo>
                    <a:pt x="285094" y="330472"/>
                    <a:pt x="265295" y="331788"/>
                    <a:pt x="253417" y="318622"/>
                  </a:cubicBezTo>
                  <a:cubicBezTo>
                    <a:pt x="253417" y="318622"/>
                    <a:pt x="253417" y="318622"/>
                    <a:pt x="175544" y="225142"/>
                  </a:cubicBezTo>
                  <a:cubicBezTo>
                    <a:pt x="158385" y="234358"/>
                    <a:pt x="139907" y="238308"/>
                    <a:pt x="120109" y="238308"/>
                  </a:cubicBezTo>
                  <a:cubicBezTo>
                    <a:pt x="89752" y="238308"/>
                    <a:pt x="58074" y="227775"/>
                    <a:pt x="35636" y="204076"/>
                  </a:cubicBezTo>
                  <a:cubicBezTo>
                    <a:pt x="-11879" y="156678"/>
                    <a:pt x="-11879" y="81631"/>
                    <a:pt x="35636" y="35548"/>
                  </a:cubicBezTo>
                  <a:cubicBezTo>
                    <a:pt x="58074" y="11849"/>
                    <a:pt x="89752" y="0"/>
                    <a:pt x="120109" y="0"/>
                  </a:cubicBezTo>
                  <a:close/>
                </a:path>
              </a:pathLst>
            </a:custGeom>
            <a:solidFill>
              <a:schemeClr val="bg1">
                <a:lumMod val="95000"/>
              </a:schemeClr>
            </a:solidFill>
            <a:ln>
              <a:noFill/>
            </a:ln>
          </p:spPr>
        </p:sp>
      </p:grpSp>
      <p:sp>
        <p:nvSpPr>
          <p:cNvPr id="9" name="椭圆 8"/>
          <p:cNvSpPr/>
          <p:nvPr/>
        </p:nvSpPr>
        <p:spPr>
          <a:xfrm>
            <a:off x="3243635" y="4462360"/>
            <a:ext cx="138494" cy="13849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3464451" y="4362588"/>
            <a:ext cx="80419" cy="80419"/>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214461" y="3036202"/>
            <a:ext cx="110651" cy="110651"/>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560790" y="4453635"/>
            <a:ext cx="125309" cy="137583"/>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714885" y="3468634"/>
            <a:ext cx="85432" cy="85432"/>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454675" y="2327281"/>
            <a:ext cx="168204" cy="168204"/>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727970" y="2174707"/>
            <a:ext cx="68110" cy="6811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0" presetClass="entr" presetSubtype="0" decel="100000" fill="hold" grpId="0" nodeType="withEffect">
                                  <p:stCondLst>
                                    <p:cond delay="300"/>
                                  </p:stCondLst>
                                  <p:childTnLst>
                                    <p:set>
                                      <p:cBhvr>
                                        <p:cTn id="11" dur="1" fill="hold">
                                          <p:stCondLst>
                                            <p:cond delay="0"/>
                                          </p:stCondLst>
                                        </p:cTn>
                                        <p:tgtEl>
                                          <p:spTgt spid="16"/>
                                        </p:tgtEl>
                                        <p:attrNameLst>
                                          <p:attrName>style.visibility</p:attrName>
                                        </p:attrNameLst>
                                      </p:cBhvr>
                                      <p:to>
                                        <p:strVal val="visible"/>
                                      </p:to>
                                    </p:set>
                                    <p:anim calcmode="lin" valueType="num">
                                      <p:cBhvr>
                                        <p:cTn id="12" dur="750" fill="hold"/>
                                        <p:tgtEl>
                                          <p:spTgt spid="16"/>
                                        </p:tgtEl>
                                        <p:attrNameLst>
                                          <p:attrName>ppt_w</p:attrName>
                                        </p:attrNameLst>
                                      </p:cBhvr>
                                      <p:tavLst>
                                        <p:tav tm="0">
                                          <p:val>
                                            <p:strVal val="#ppt_w+.3"/>
                                          </p:val>
                                        </p:tav>
                                        <p:tav tm="100000">
                                          <p:val>
                                            <p:strVal val="#ppt_w"/>
                                          </p:val>
                                        </p:tav>
                                      </p:tavLst>
                                    </p:anim>
                                    <p:anim calcmode="lin" valueType="num">
                                      <p:cBhvr>
                                        <p:cTn id="13" dur="750" fill="hold"/>
                                        <p:tgtEl>
                                          <p:spTgt spid="16"/>
                                        </p:tgtEl>
                                        <p:attrNameLst>
                                          <p:attrName>ppt_h</p:attrName>
                                        </p:attrNameLst>
                                      </p:cBhvr>
                                      <p:tavLst>
                                        <p:tav tm="0">
                                          <p:val>
                                            <p:strVal val="#ppt_h"/>
                                          </p:val>
                                        </p:tav>
                                        <p:tav tm="100000">
                                          <p:val>
                                            <p:strVal val="#ppt_h"/>
                                          </p:val>
                                        </p:tav>
                                      </p:tavLst>
                                    </p:anim>
                                    <p:animEffect transition="in" filter="fade">
                                      <p:cBhvr>
                                        <p:cTn id="14" dur="750"/>
                                        <p:tgtEl>
                                          <p:spTgt spid="16"/>
                                        </p:tgtEl>
                                      </p:cBhvr>
                                    </p:animEffect>
                                  </p:childTnLst>
                                </p:cTn>
                              </p:par>
                              <p:par>
                                <p:cTn id="15" presetID="18" presetClass="entr" presetSubtype="12" fill="hold" nodeType="withEffect">
                                  <p:stCondLst>
                                    <p:cond delay="600"/>
                                  </p:stCondLst>
                                  <p:childTnLst>
                                    <p:set>
                                      <p:cBhvr>
                                        <p:cTn id="16" dur="1" fill="hold">
                                          <p:stCondLst>
                                            <p:cond delay="0"/>
                                          </p:stCondLst>
                                        </p:cTn>
                                        <p:tgtEl>
                                          <p:spTgt spid="2"/>
                                        </p:tgtEl>
                                        <p:attrNameLst>
                                          <p:attrName>style.visibility</p:attrName>
                                        </p:attrNameLst>
                                      </p:cBhvr>
                                      <p:to>
                                        <p:strVal val="visible"/>
                                      </p:to>
                                    </p:set>
                                    <p:animEffect transition="in" filter="strips(downLeft)">
                                      <p:cBhvr>
                                        <p:cTn id="17" dur="500"/>
                                        <p:tgtEl>
                                          <p:spTgt spid="2"/>
                                        </p:tgtEl>
                                      </p:cBhvr>
                                    </p:animEffect>
                                  </p:childTnLst>
                                </p:cTn>
                              </p:par>
                              <p:par>
                                <p:cTn id="18" presetID="18" presetClass="entr" presetSubtype="12" fill="hold" nodeType="withEffect">
                                  <p:stCondLst>
                                    <p:cond delay="800"/>
                                  </p:stCondLst>
                                  <p:childTnLst>
                                    <p:set>
                                      <p:cBhvr>
                                        <p:cTn id="19" dur="1" fill="hold">
                                          <p:stCondLst>
                                            <p:cond delay="0"/>
                                          </p:stCondLst>
                                        </p:cTn>
                                        <p:tgtEl>
                                          <p:spTgt spid="17"/>
                                        </p:tgtEl>
                                        <p:attrNameLst>
                                          <p:attrName>style.visibility</p:attrName>
                                        </p:attrNameLst>
                                      </p:cBhvr>
                                      <p:to>
                                        <p:strVal val="visible"/>
                                      </p:to>
                                    </p:set>
                                    <p:animEffect transition="in" filter="strips(downLeft)">
                                      <p:cBhvr>
                                        <p:cTn id="20" dur="500"/>
                                        <p:tgtEl>
                                          <p:spTgt spid="17"/>
                                        </p:tgtEl>
                                      </p:cBhvr>
                                    </p:animEffect>
                                  </p:childTnLst>
                                </p:cTn>
                              </p:par>
                              <p:par>
                                <p:cTn id="21" presetID="18" presetClass="entr" presetSubtype="3" fill="hold" nodeType="withEffect">
                                  <p:stCondLst>
                                    <p:cond delay="1000"/>
                                  </p:stCondLst>
                                  <p:childTnLst>
                                    <p:set>
                                      <p:cBhvr>
                                        <p:cTn id="22" dur="1" fill="hold">
                                          <p:stCondLst>
                                            <p:cond delay="0"/>
                                          </p:stCondLst>
                                        </p:cTn>
                                        <p:tgtEl>
                                          <p:spTgt spid="3"/>
                                        </p:tgtEl>
                                        <p:attrNameLst>
                                          <p:attrName>style.visibility</p:attrName>
                                        </p:attrNameLst>
                                      </p:cBhvr>
                                      <p:to>
                                        <p:strVal val="visible"/>
                                      </p:to>
                                    </p:set>
                                    <p:animEffect transition="in" filter="strips(upRight)">
                                      <p:cBhvr>
                                        <p:cTn id="23" dur="500"/>
                                        <p:tgtEl>
                                          <p:spTgt spid="3"/>
                                        </p:tgtEl>
                                      </p:cBhvr>
                                    </p:animEffect>
                                  </p:childTnLst>
                                </p:cTn>
                              </p:par>
                              <p:par>
                                <p:cTn id="24" presetID="18" presetClass="entr" presetSubtype="12" fill="hold" grpId="0" nodeType="withEffect">
                                  <p:stCondLst>
                                    <p:cond delay="1200"/>
                                  </p:stCondLst>
                                  <p:childTnLst>
                                    <p:set>
                                      <p:cBhvr>
                                        <p:cTn id="25" dur="1" fill="hold">
                                          <p:stCondLst>
                                            <p:cond delay="0"/>
                                          </p:stCondLst>
                                        </p:cTn>
                                        <p:tgtEl>
                                          <p:spTgt spid="6"/>
                                        </p:tgtEl>
                                        <p:attrNameLst>
                                          <p:attrName>style.visibility</p:attrName>
                                        </p:attrNameLst>
                                      </p:cBhvr>
                                      <p:to>
                                        <p:strVal val="visible"/>
                                      </p:to>
                                    </p:set>
                                    <p:animEffect transition="in" filter="strips(downLeft)">
                                      <p:cBhvr>
                                        <p:cTn id="26" dur="500"/>
                                        <p:tgtEl>
                                          <p:spTgt spid="6"/>
                                        </p:tgtEl>
                                      </p:cBhvr>
                                    </p:animEffect>
                                  </p:childTnLst>
                                </p:cTn>
                              </p:par>
                              <p:par>
                                <p:cTn id="27" presetID="2" presetClass="entr" presetSubtype="1" decel="100000" fill="hold" grpId="0" nodeType="withEffect">
                                  <p:stCondLst>
                                    <p:cond delay="12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1000" fill="hold"/>
                                        <p:tgtEl>
                                          <p:spTgt spid="11"/>
                                        </p:tgtEl>
                                        <p:attrNameLst>
                                          <p:attrName>ppt_x</p:attrName>
                                        </p:attrNameLst>
                                      </p:cBhvr>
                                      <p:tavLst>
                                        <p:tav tm="0">
                                          <p:val>
                                            <p:strVal val="#ppt_x"/>
                                          </p:val>
                                        </p:tav>
                                        <p:tav tm="100000">
                                          <p:val>
                                            <p:strVal val="#ppt_x"/>
                                          </p:val>
                                        </p:tav>
                                      </p:tavLst>
                                    </p:anim>
                                    <p:anim calcmode="lin" valueType="num">
                                      <p:cBhvr additive="base">
                                        <p:cTn id="30" dur="1000" fill="hold"/>
                                        <p:tgtEl>
                                          <p:spTgt spid="1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120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1000" fill="hold"/>
                                        <p:tgtEl>
                                          <p:spTgt spid="9"/>
                                        </p:tgtEl>
                                        <p:attrNameLst>
                                          <p:attrName>ppt_x</p:attrName>
                                        </p:attrNameLst>
                                      </p:cBhvr>
                                      <p:tavLst>
                                        <p:tav tm="0">
                                          <p:val>
                                            <p:strVal val="#ppt_x"/>
                                          </p:val>
                                        </p:tav>
                                        <p:tav tm="100000">
                                          <p:val>
                                            <p:strVal val="#ppt_x"/>
                                          </p:val>
                                        </p:tav>
                                      </p:tavLst>
                                    </p:anim>
                                    <p:anim calcmode="lin" valueType="num">
                                      <p:cBhvr additive="base">
                                        <p:cTn id="34" dur="1000" fill="hold"/>
                                        <p:tgtEl>
                                          <p:spTgt spid="9"/>
                                        </p:tgtEl>
                                        <p:attrNameLst>
                                          <p:attrName>ppt_y</p:attrName>
                                        </p:attrNameLst>
                                      </p:cBhvr>
                                      <p:tavLst>
                                        <p:tav tm="0">
                                          <p:val>
                                            <p:strVal val="0-#ppt_h/2"/>
                                          </p:val>
                                        </p:tav>
                                        <p:tav tm="100000">
                                          <p:val>
                                            <p:strVal val="#ppt_y"/>
                                          </p:val>
                                        </p:tav>
                                      </p:tavLst>
                                    </p:anim>
                                  </p:childTnLst>
                                </p:cTn>
                              </p:par>
                              <p:par>
                                <p:cTn id="35" presetID="2" presetClass="entr" presetSubtype="1" decel="100000" fill="hold" grpId="0" nodeType="withEffect">
                                  <p:stCondLst>
                                    <p:cond delay="120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0" fill="hold"/>
                                        <p:tgtEl>
                                          <p:spTgt spid="10"/>
                                        </p:tgtEl>
                                        <p:attrNameLst>
                                          <p:attrName>ppt_x</p:attrName>
                                        </p:attrNameLst>
                                      </p:cBhvr>
                                      <p:tavLst>
                                        <p:tav tm="0">
                                          <p:val>
                                            <p:strVal val="#ppt_x"/>
                                          </p:val>
                                        </p:tav>
                                        <p:tav tm="100000">
                                          <p:val>
                                            <p:strVal val="#ppt_x"/>
                                          </p:val>
                                        </p:tav>
                                      </p:tavLst>
                                    </p:anim>
                                    <p:anim calcmode="lin" valueType="num">
                                      <p:cBhvr additive="base">
                                        <p:cTn id="38" dur="1000" fill="hold"/>
                                        <p:tgtEl>
                                          <p:spTgt spid="10"/>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2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1000" fill="hold"/>
                                        <p:tgtEl>
                                          <p:spTgt spid="12"/>
                                        </p:tgtEl>
                                        <p:attrNameLst>
                                          <p:attrName>ppt_x</p:attrName>
                                        </p:attrNameLst>
                                      </p:cBhvr>
                                      <p:tavLst>
                                        <p:tav tm="0">
                                          <p:val>
                                            <p:strVal val="#ppt_x"/>
                                          </p:val>
                                        </p:tav>
                                        <p:tav tm="100000">
                                          <p:val>
                                            <p:strVal val="#ppt_x"/>
                                          </p:val>
                                        </p:tav>
                                      </p:tavLst>
                                    </p:anim>
                                    <p:anim calcmode="lin" valueType="num">
                                      <p:cBhvr additive="base">
                                        <p:cTn id="42" dur="1000" fill="hold"/>
                                        <p:tgtEl>
                                          <p:spTgt spid="12"/>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20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1000" fill="hold"/>
                                        <p:tgtEl>
                                          <p:spTgt spid="13"/>
                                        </p:tgtEl>
                                        <p:attrNameLst>
                                          <p:attrName>ppt_x</p:attrName>
                                        </p:attrNameLst>
                                      </p:cBhvr>
                                      <p:tavLst>
                                        <p:tav tm="0">
                                          <p:val>
                                            <p:strVal val="#ppt_x"/>
                                          </p:val>
                                        </p:tav>
                                        <p:tav tm="100000">
                                          <p:val>
                                            <p:strVal val="#ppt_x"/>
                                          </p:val>
                                        </p:tav>
                                      </p:tavLst>
                                    </p:anim>
                                    <p:anim calcmode="lin" valueType="num">
                                      <p:cBhvr additive="base">
                                        <p:cTn id="46" dur="1000" fill="hold"/>
                                        <p:tgtEl>
                                          <p:spTgt spid="13"/>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20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1000" fill="hold"/>
                                        <p:tgtEl>
                                          <p:spTgt spid="14"/>
                                        </p:tgtEl>
                                        <p:attrNameLst>
                                          <p:attrName>ppt_x</p:attrName>
                                        </p:attrNameLst>
                                      </p:cBhvr>
                                      <p:tavLst>
                                        <p:tav tm="0">
                                          <p:val>
                                            <p:strVal val="#ppt_x"/>
                                          </p:val>
                                        </p:tav>
                                        <p:tav tm="100000">
                                          <p:val>
                                            <p:strVal val="#ppt_x"/>
                                          </p:val>
                                        </p:tav>
                                      </p:tavLst>
                                    </p:anim>
                                    <p:anim calcmode="lin" valueType="num">
                                      <p:cBhvr additive="base">
                                        <p:cTn id="50" dur="1000" fill="hold"/>
                                        <p:tgtEl>
                                          <p:spTgt spid="1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20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1000" fill="hold"/>
                                        <p:tgtEl>
                                          <p:spTgt spid="15"/>
                                        </p:tgtEl>
                                        <p:attrNameLst>
                                          <p:attrName>ppt_x</p:attrName>
                                        </p:attrNameLst>
                                      </p:cBhvr>
                                      <p:tavLst>
                                        <p:tav tm="0">
                                          <p:val>
                                            <p:strVal val="#ppt_x"/>
                                          </p:val>
                                        </p:tav>
                                        <p:tav tm="100000">
                                          <p:val>
                                            <p:strVal val="#ppt_x"/>
                                          </p:val>
                                        </p:tav>
                                      </p:tavLst>
                                    </p:anim>
                                    <p:anim calcmode="lin" valueType="num">
                                      <p:cBhvr additive="base">
                                        <p:cTn id="54" dur="1000" fill="hold"/>
                                        <p:tgtEl>
                                          <p:spTgt spid="15"/>
                                        </p:tgtEl>
                                        <p:attrNameLst>
                                          <p:attrName>ppt_y</p:attrName>
                                        </p:attrNameLst>
                                      </p:cBhvr>
                                      <p:tavLst>
                                        <p:tav tm="0">
                                          <p:val>
                                            <p:strVal val="0-#ppt_h/2"/>
                                          </p:val>
                                        </p:tav>
                                        <p:tav tm="100000">
                                          <p:val>
                                            <p:strVal val="#ppt_y"/>
                                          </p:val>
                                        </p:tav>
                                      </p:tavLst>
                                    </p:anim>
                                  </p:childTnLst>
                                </p:cTn>
                              </p:par>
                              <p:par>
                                <p:cTn id="55" presetID="6" presetClass="entr" presetSubtype="16" fill="hold" grpId="0" nodeType="withEffect">
                                  <p:stCondLst>
                                    <p:cond delay="1500"/>
                                  </p:stCondLst>
                                  <p:childTnLst>
                                    <p:set>
                                      <p:cBhvr>
                                        <p:cTn id="56" dur="1" fill="hold">
                                          <p:stCondLst>
                                            <p:cond delay="0"/>
                                          </p:stCondLst>
                                        </p:cTn>
                                        <p:tgtEl>
                                          <p:spTgt spid="24"/>
                                        </p:tgtEl>
                                        <p:attrNameLst>
                                          <p:attrName>style.visibility</p:attrName>
                                        </p:attrNameLst>
                                      </p:cBhvr>
                                      <p:to>
                                        <p:strVal val="visible"/>
                                      </p:to>
                                    </p:set>
                                    <p:animEffect transition="in" filter="circle(in)">
                                      <p:cBhvr>
                                        <p:cTn id="57" dur="10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49" presetClass="entr" presetSubtype="0" decel="10000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 calcmode="lin" valueType="num">
                                      <p:cBhvr>
                                        <p:cTn id="64" dur="500" fill="hold"/>
                                        <p:tgtEl>
                                          <p:spTgt spid="23"/>
                                        </p:tgtEl>
                                        <p:attrNameLst>
                                          <p:attrName>style.rotation</p:attrName>
                                        </p:attrNameLst>
                                      </p:cBhvr>
                                      <p:tavLst>
                                        <p:tav tm="0">
                                          <p:val>
                                            <p:fltVal val="360"/>
                                          </p:val>
                                        </p:tav>
                                        <p:tav tm="100000">
                                          <p:val>
                                            <p:fltVal val="0"/>
                                          </p:val>
                                        </p:tav>
                                      </p:tavLst>
                                    </p:anim>
                                    <p:animEffect transition="in" filter="fade">
                                      <p:cBhvr>
                                        <p:cTn id="65" dur="500"/>
                                        <p:tgtEl>
                                          <p:spTgt spid="23"/>
                                        </p:tgtEl>
                                      </p:cBhvr>
                                    </p:animEffect>
                                  </p:childTnLst>
                                </p:cTn>
                              </p:par>
                              <p:par>
                                <p:cTn id="66" presetID="12" presetClass="entr" presetSubtype="2" fill="hold" grpId="0" nodeType="withEffect">
                                  <p:stCondLst>
                                    <p:cond delay="30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p:tgtEl>
                                          <p:spTgt spid="29"/>
                                        </p:tgtEl>
                                        <p:attrNameLst>
                                          <p:attrName>ppt_x</p:attrName>
                                        </p:attrNameLst>
                                      </p:cBhvr>
                                      <p:tavLst>
                                        <p:tav tm="0">
                                          <p:val>
                                            <p:strVal val="#ppt_x+#ppt_w*1.125000"/>
                                          </p:val>
                                        </p:tav>
                                        <p:tav tm="100000">
                                          <p:val>
                                            <p:strVal val="#ppt_x"/>
                                          </p:val>
                                        </p:tav>
                                      </p:tavLst>
                                    </p:anim>
                                    <p:animEffect transition="in" filter="wipe(left)">
                                      <p:cBhvr>
                                        <p:cTn id="69" dur="500"/>
                                        <p:tgtEl>
                                          <p:spTgt spid="29"/>
                                        </p:tgtEl>
                                      </p:cBhvr>
                                    </p:animEffect>
                                  </p:childTnLst>
                                </p:cTn>
                              </p:par>
                              <p:par>
                                <p:cTn id="70" presetID="53" presetClass="entr" presetSubtype="16" fill="hold" grpId="0" nodeType="withEffect">
                                  <p:stCondLst>
                                    <p:cond delay="300"/>
                                  </p:stCondLst>
                                  <p:iterate type="lt">
                                    <p:tmPct val="10000"/>
                                  </p:iterate>
                                  <p:childTnLst>
                                    <p:set>
                                      <p:cBhvr>
                                        <p:cTn id="71" dur="1" fill="hold">
                                          <p:stCondLst>
                                            <p:cond delay="0"/>
                                          </p:stCondLst>
                                        </p:cTn>
                                        <p:tgtEl>
                                          <p:spTgt spid="34"/>
                                        </p:tgtEl>
                                        <p:attrNameLst>
                                          <p:attrName>style.visibility</p:attrName>
                                        </p:attrNameLst>
                                      </p:cBhvr>
                                      <p:to>
                                        <p:strVal val="visible"/>
                                      </p:to>
                                    </p:set>
                                    <p:anim calcmode="lin" valueType="num">
                                      <p:cBhvr>
                                        <p:cTn id="72" dur="500" fill="hold"/>
                                        <p:tgtEl>
                                          <p:spTgt spid="34"/>
                                        </p:tgtEl>
                                        <p:attrNameLst>
                                          <p:attrName>ppt_w</p:attrName>
                                        </p:attrNameLst>
                                      </p:cBhvr>
                                      <p:tavLst>
                                        <p:tav tm="0">
                                          <p:val>
                                            <p:fltVal val="0"/>
                                          </p:val>
                                        </p:tav>
                                        <p:tav tm="100000">
                                          <p:val>
                                            <p:strVal val="#ppt_w"/>
                                          </p:val>
                                        </p:tav>
                                      </p:tavLst>
                                    </p:anim>
                                    <p:anim calcmode="lin" valueType="num">
                                      <p:cBhvr>
                                        <p:cTn id="73" dur="500" fill="hold"/>
                                        <p:tgtEl>
                                          <p:spTgt spid="34"/>
                                        </p:tgtEl>
                                        <p:attrNameLst>
                                          <p:attrName>ppt_h</p:attrName>
                                        </p:attrNameLst>
                                      </p:cBhvr>
                                      <p:tavLst>
                                        <p:tav tm="0">
                                          <p:val>
                                            <p:fltVal val="0"/>
                                          </p:val>
                                        </p:tav>
                                        <p:tav tm="100000">
                                          <p:val>
                                            <p:strVal val="#ppt_h"/>
                                          </p:val>
                                        </p:tav>
                                      </p:tavLst>
                                    </p:anim>
                                    <p:animEffect transition="in" filter="fade">
                                      <p:cBhvr>
                                        <p:cTn id="74" dur="500"/>
                                        <p:tgtEl>
                                          <p:spTgt spid="34"/>
                                        </p:tgtEl>
                                      </p:cBhvr>
                                    </p:animEffect>
                                  </p:childTnLst>
                                </p:cTn>
                              </p:par>
                              <p:par>
                                <p:cTn id="75" presetID="53" presetClass="entr" presetSubtype="16" fill="hold" grpId="0" nodeType="withEffect">
                                  <p:stCondLst>
                                    <p:cond delay="500"/>
                                  </p:stCondLst>
                                  <p:iterate type="wd">
                                    <p:tmPct val="10000"/>
                                  </p:iterate>
                                  <p:childTnLst>
                                    <p:set>
                                      <p:cBhvr>
                                        <p:cTn id="76" dur="1" fill="hold">
                                          <p:stCondLst>
                                            <p:cond delay="0"/>
                                          </p:stCondLst>
                                        </p:cTn>
                                        <p:tgtEl>
                                          <p:spTgt spid="37"/>
                                        </p:tgtEl>
                                        <p:attrNameLst>
                                          <p:attrName>style.visibility</p:attrName>
                                        </p:attrNameLst>
                                      </p:cBhvr>
                                      <p:to>
                                        <p:strVal val="visible"/>
                                      </p:to>
                                    </p:set>
                                    <p:anim calcmode="lin" valueType="num">
                                      <p:cBhvr>
                                        <p:cTn id="77" dur="500" fill="hold"/>
                                        <p:tgtEl>
                                          <p:spTgt spid="37"/>
                                        </p:tgtEl>
                                        <p:attrNameLst>
                                          <p:attrName>ppt_w</p:attrName>
                                        </p:attrNameLst>
                                      </p:cBhvr>
                                      <p:tavLst>
                                        <p:tav tm="0">
                                          <p:val>
                                            <p:fltVal val="0"/>
                                          </p:val>
                                        </p:tav>
                                        <p:tav tm="100000">
                                          <p:val>
                                            <p:strVal val="#ppt_w"/>
                                          </p:val>
                                        </p:tav>
                                      </p:tavLst>
                                    </p:anim>
                                    <p:anim calcmode="lin" valueType="num">
                                      <p:cBhvr>
                                        <p:cTn id="78" dur="500" fill="hold"/>
                                        <p:tgtEl>
                                          <p:spTgt spid="37"/>
                                        </p:tgtEl>
                                        <p:attrNameLst>
                                          <p:attrName>ppt_h</p:attrName>
                                        </p:attrNameLst>
                                      </p:cBhvr>
                                      <p:tavLst>
                                        <p:tav tm="0">
                                          <p:val>
                                            <p:fltVal val="0"/>
                                          </p:val>
                                        </p:tav>
                                        <p:tav tm="100000">
                                          <p:val>
                                            <p:strVal val="#ppt_h"/>
                                          </p:val>
                                        </p:tav>
                                      </p:tavLst>
                                    </p:anim>
                                    <p:animEffect transition="in" filter="fade">
                                      <p:cBhvr>
                                        <p:cTn id="79" dur="500"/>
                                        <p:tgtEl>
                                          <p:spTgt spid="37"/>
                                        </p:tgtEl>
                                      </p:cBhvr>
                                    </p:animEffect>
                                  </p:childTnLst>
                                </p:cTn>
                              </p:par>
                            </p:childTnLst>
                          </p:cTn>
                        </p:par>
                      </p:childTnLst>
                    </p:cTn>
                  </p:par>
                  <p:par>
                    <p:cTn id="80" fill="hold">
                      <p:stCondLst>
                        <p:cond delay="indefinite"/>
                      </p:stCondLst>
                      <p:childTnLst>
                        <p:par>
                          <p:cTn id="81" fill="hold">
                            <p:stCondLst>
                              <p:cond delay="0"/>
                            </p:stCondLst>
                            <p:childTnLst>
                              <p:par>
                                <p:cTn id="82" presetID="49" presetClass="entr" presetSubtype="0" decel="100000" fill="hold" nodeType="clickEffect">
                                  <p:stCondLst>
                                    <p:cond delay="0"/>
                                  </p:stCondLst>
                                  <p:childTnLst>
                                    <p:set>
                                      <p:cBhvr>
                                        <p:cTn id="83" dur="1" fill="hold">
                                          <p:stCondLst>
                                            <p:cond delay="0"/>
                                          </p:stCondLst>
                                        </p:cTn>
                                        <p:tgtEl>
                                          <p:spTgt spid="45"/>
                                        </p:tgtEl>
                                        <p:attrNameLst>
                                          <p:attrName>style.visibility</p:attrName>
                                        </p:attrNameLst>
                                      </p:cBhvr>
                                      <p:to>
                                        <p:strVal val="visible"/>
                                      </p:to>
                                    </p:set>
                                    <p:anim calcmode="lin" valueType="num">
                                      <p:cBhvr>
                                        <p:cTn id="84" dur="500" fill="hold"/>
                                        <p:tgtEl>
                                          <p:spTgt spid="45"/>
                                        </p:tgtEl>
                                        <p:attrNameLst>
                                          <p:attrName>ppt_w</p:attrName>
                                        </p:attrNameLst>
                                      </p:cBhvr>
                                      <p:tavLst>
                                        <p:tav tm="0">
                                          <p:val>
                                            <p:fltVal val="0"/>
                                          </p:val>
                                        </p:tav>
                                        <p:tav tm="100000">
                                          <p:val>
                                            <p:strVal val="#ppt_w"/>
                                          </p:val>
                                        </p:tav>
                                      </p:tavLst>
                                    </p:anim>
                                    <p:anim calcmode="lin" valueType="num">
                                      <p:cBhvr>
                                        <p:cTn id="85" dur="500" fill="hold"/>
                                        <p:tgtEl>
                                          <p:spTgt spid="45"/>
                                        </p:tgtEl>
                                        <p:attrNameLst>
                                          <p:attrName>ppt_h</p:attrName>
                                        </p:attrNameLst>
                                      </p:cBhvr>
                                      <p:tavLst>
                                        <p:tav tm="0">
                                          <p:val>
                                            <p:fltVal val="0"/>
                                          </p:val>
                                        </p:tav>
                                        <p:tav tm="100000">
                                          <p:val>
                                            <p:strVal val="#ppt_h"/>
                                          </p:val>
                                        </p:tav>
                                      </p:tavLst>
                                    </p:anim>
                                    <p:anim calcmode="lin" valueType="num">
                                      <p:cBhvr>
                                        <p:cTn id="86" dur="500" fill="hold"/>
                                        <p:tgtEl>
                                          <p:spTgt spid="45"/>
                                        </p:tgtEl>
                                        <p:attrNameLst>
                                          <p:attrName>style.rotation</p:attrName>
                                        </p:attrNameLst>
                                      </p:cBhvr>
                                      <p:tavLst>
                                        <p:tav tm="0">
                                          <p:val>
                                            <p:fltVal val="360"/>
                                          </p:val>
                                        </p:tav>
                                        <p:tav tm="100000">
                                          <p:val>
                                            <p:fltVal val="0"/>
                                          </p:val>
                                        </p:tav>
                                      </p:tavLst>
                                    </p:anim>
                                    <p:animEffect transition="in" filter="fade">
                                      <p:cBhvr>
                                        <p:cTn id="87" dur="500"/>
                                        <p:tgtEl>
                                          <p:spTgt spid="45"/>
                                        </p:tgtEl>
                                      </p:cBhvr>
                                    </p:animEffect>
                                  </p:childTnLst>
                                </p:cTn>
                              </p:par>
                              <p:par>
                                <p:cTn id="88" presetID="12" presetClass="entr" presetSubtype="2" fill="hold" grpId="0" nodeType="withEffect">
                                  <p:stCondLst>
                                    <p:cond delay="300"/>
                                  </p:stCondLst>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500"/>
                                        <p:tgtEl>
                                          <p:spTgt spid="30"/>
                                        </p:tgtEl>
                                        <p:attrNameLst>
                                          <p:attrName>ppt_x</p:attrName>
                                        </p:attrNameLst>
                                      </p:cBhvr>
                                      <p:tavLst>
                                        <p:tav tm="0">
                                          <p:val>
                                            <p:strVal val="#ppt_x+#ppt_w*1.125000"/>
                                          </p:val>
                                        </p:tav>
                                        <p:tav tm="100000">
                                          <p:val>
                                            <p:strVal val="#ppt_x"/>
                                          </p:val>
                                        </p:tav>
                                      </p:tavLst>
                                    </p:anim>
                                    <p:animEffect transition="in" filter="wipe(left)">
                                      <p:cBhvr>
                                        <p:cTn id="91" dur="500"/>
                                        <p:tgtEl>
                                          <p:spTgt spid="30"/>
                                        </p:tgtEl>
                                      </p:cBhvr>
                                    </p:animEffect>
                                  </p:childTnLst>
                                </p:cTn>
                              </p:par>
                              <p:par>
                                <p:cTn id="92" presetID="53" presetClass="entr" presetSubtype="16" fill="hold" grpId="0" nodeType="withEffect">
                                  <p:stCondLst>
                                    <p:cond delay="300"/>
                                  </p:stCondLst>
                                  <p:iterate type="lt">
                                    <p:tmPct val="10000"/>
                                  </p:iterate>
                                  <p:childTnLst>
                                    <p:set>
                                      <p:cBhvr>
                                        <p:cTn id="93" dur="1" fill="hold">
                                          <p:stCondLst>
                                            <p:cond delay="0"/>
                                          </p:stCondLst>
                                        </p:cTn>
                                        <p:tgtEl>
                                          <p:spTgt spid="33"/>
                                        </p:tgtEl>
                                        <p:attrNameLst>
                                          <p:attrName>style.visibility</p:attrName>
                                        </p:attrNameLst>
                                      </p:cBhvr>
                                      <p:to>
                                        <p:strVal val="visible"/>
                                      </p:to>
                                    </p:set>
                                    <p:anim calcmode="lin" valueType="num">
                                      <p:cBhvr>
                                        <p:cTn id="94" dur="500" fill="hold"/>
                                        <p:tgtEl>
                                          <p:spTgt spid="33"/>
                                        </p:tgtEl>
                                        <p:attrNameLst>
                                          <p:attrName>ppt_w</p:attrName>
                                        </p:attrNameLst>
                                      </p:cBhvr>
                                      <p:tavLst>
                                        <p:tav tm="0">
                                          <p:val>
                                            <p:fltVal val="0"/>
                                          </p:val>
                                        </p:tav>
                                        <p:tav tm="100000">
                                          <p:val>
                                            <p:strVal val="#ppt_w"/>
                                          </p:val>
                                        </p:tav>
                                      </p:tavLst>
                                    </p:anim>
                                    <p:anim calcmode="lin" valueType="num">
                                      <p:cBhvr>
                                        <p:cTn id="95" dur="500" fill="hold"/>
                                        <p:tgtEl>
                                          <p:spTgt spid="33"/>
                                        </p:tgtEl>
                                        <p:attrNameLst>
                                          <p:attrName>ppt_h</p:attrName>
                                        </p:attrNameLst>
                                      </p:cBhvr>
                                      <p:tavLst>
                                        <p:tav tm="0">
                                          <p:val>
                                            <p:fltVal val="0"/>
                                          </p:val>
                                        </p:tav>
                                        <p:tav tm="100000">
                                          <p:val>
                                            <p:strVal val="#ppt_h"/>
                                          </p:val>
                                        </p:tav>
                                      </p:tavLst>
                                    </p:anim>
                                    <p:animEffect transition="in" filter="fade">
                                      <p:cBhvr>
                                        <p:cTn id="96" dur="500"/>
                                        <p:tgtEl>
                                          <p:spTgt spid="33"/>
                                        </p:tgtEl>
                                      </p:cBhvr>
                                    </p:animEffect>
                                  </p:childTnLst>
                                </p:cTn>
                              </p:par>
                              <p:par>
                                <p:cTn id="97" presetID="53" presetClass="entr" presetSubtype="16" fill="hold" grpId="0" nodeType="withEffect">
                                  <p:stCondLst>
                                    <p:cond delay="500"/>
                                  </p:stCondLst>
                                  <p:iterate type="wd">
                                    <p:tmPct val="10000"/>
                                  </p:iterate>
                                  <p:childTnLst>
                                    <p:set>
                                      <p:cBhvr>
                                        <p:cTn id="98" dur="1" fill="hold">
                                          <p:stCondLst>
                                            <p:cond delay="0"/>
                                          </p:stCondLst>
                                        </p:cTn>
                                        <p:tgtEl>
                                          <p:spTgt spid="38"/>
                                        </p:tgtEl>
                                        <p:attrNameLst>
                                          <p:attrName>style.visibility</p:attrName>
                                        </p:attrNameLst>
                                      </p:cBhvr>
                                      <p:to>
                                        <p:strVal val="visible"/>
                                      </p:to>
                                    </p:set>
                                    <p:anim calcmode="lin" valueType="num">
                                      <p:cBhvr>
                                        <p:cTn id="99" dur="500" fill="hold"/>
                                        <p:tgtEl>
                                          <p:spTgt spid="38"/>
                                        </p:tgtEl>
                                        <p:attrNameLst>
                                          <p:attrName>ppt_w</p:attrName>
                                        </p:attrNameLst>
                                      </p:cBhvr>
                                      <p:tavLst>
                                        <p:tav tm="0">
                                          <p:val>
                                            <p:fltVal val="0"/>
                                          </p:val>
                                        </p:tav>
                                        <p:tav tm="100000">
                                          <p:val>
                                            <p:strVal val="#ppt_w"/>
                                          </p:val>
                                        </p:tav>
                                      </p:tavLst>
                                    </p:anim>
                                    <p:anim calcmode="lin" valueType="num">
                                      <p:cBhvr>
                                        <p:cTn id="100" dur="500" fill="hold"/>
                                        <p:tgtEl>
                                          <p:spTgt spid="38"/>
                                        </p:tgtEl>
                                        <p:attrNameLst>
                                          <p:attrName>ppt_h</p:attrName>
                                        </p:attrNameLst>
                                      </p:cBhvr>
                                      <p:tavLst>
                                        <p:tav tm="0">
                                          <p:val>
                                            <p:fltVal val="0"/>
                                          </p:val>
                                        </p:tav>
                                        <p:tav tm="100000">
                                          <p:val>
                                            <p:strVal val="#ppt_h"/>
                                          </p:val>
                                        </p:tav>
                                      </p:tavLst>
                                    </p:anim>
                                    <p:animEffect transition="in" filter="fade">
                                      <p:cBhvr>
                                        <p:cTn id="101" dur="500"/>
                                        <p:tgtEl>
                                          <p:spTgt spid="38"/>
                                        </p:tgtEl>
                                      </p:cBhvr>
                                    </p:animEffect>
                                  </p:childTnLst>
                                </p:cTn>
                              </p:par>
                            </p:childTnLst>
                          </p:cTn>
                        </p:par>
                      </p:childTnLst>
                    </p:cTn>
                  </p:par>
                  <p:par>
                    <p:cTn id="102" fill="hold">
                      <p:stCondLst>
                        <p:cond delay="indefinite"/>
                      </p:stCondLst>
                      <p:childTnLst>
                        <p:par>
                          <p:cTn id="103" fill="hold">
                            <p:stCondLst>
                              <p:cond delay="0"/>
                            </p:stCondLst>
                            <p:childTnLst>
                              <p:par>
                                <p:cTn id="104" presetID="49" presetClass="entr" presetSubtype="0" decel="100000" fill="hold" nodeType="clickEffect">
                                  <p:stCondLst>
                                    <p:cond delay="0"/>
                                  </p:stCondLst>
                                  <p:childTnLst>
                                    <p:set>
                                      <p:cBhvr>
                                        <p:cTn id="105" dur="1" fill="hold">
                                          <p:stCondLst>
                                            <p:cond delay="0"/>
                                          </p:stCondLst>
                                        </p:cTn>
                                        <p:tgtEl>
                                          <p:spTgt spid="46"/>
                                        </p:tgtEl>
                                        <p:attrNameLst>
                                          <p:attrName>style.visibility</p:attrName>
                                        </p:attrNameLst>
                                      </p:cBhvr>
                                      <p:to>
                                        <p:strVal val="visible"/>
                                      </p:to>
                                    </p:set>
                                    <p:anim calcmode="lin" valueType="num">
                                      <p:cBhvr>
                                        <p:cTn id="106" dur="500" fill="hold"/>
                                        <p:tgtEl>
                                          <p:spTgt spid="46"/>
                                        </p:tgtEl>
                                        <p:attrNameLst>
                                          <p:attrName>ppt_w</p:attrName>
                                        </p:attrNameLst>
                                      </p:cBhvr>
                                      <p:tavLst>
                                        <p:tav tm="0">
                                          <p:val>
                                            <p:fltVal val="0"/>
                                          </p:val>
                                        </p:tav>
                                        <p:tav tm="100000">
                                          <p:val>
                                            <p:strVal val="#ppt_w"/>
                                          </p:val>
                                        </p:tav>
                                      </p:tavLst>
                                    </p:anim>
                                    <p:anim calcmode="lin" valueType="num">
                                      <p:cBhvr>
                                        <p:cTn id="107" dur="500" fill="hold"/>
                                        <p:tgtEl>
                                          <p:spTgt spid="46"/>
                                        </p:tgtEl>
                                        <p:attrNameLst>
                                          <p:attrName>ppt_h</p:attrName>
                                        </p:attrNameLst>
                                      </p:cBhvr>
                                      <p:tavLst>
                                        <p:tav tm="0">
                                          <p:val>
                                            <p:fltVal val="0"/>
                                          </p:val>
                                        </p:tav>
                                        <p:tav tm="100000">
                                          <p:val>
                                            <p:strVal val="#ppt_h"/>
                                          </p:val>
                                        </p:tav>
                                      </p:tavLst>
                                    </p:anim>
                                    <p:anim calcmode="lin" valueType="num">
                                      <p:cBhvr>
                                        <p:cTn id="108" dur="500" fill="hold"/>
                                        <p:tgtEl>
                                          <p:spTgt spid="46"/>
                                        </p:tgtEl>
                                        <p:attrNameLst>
                                          <p:attrName>style.rotation</p:attrName>
                                        </p:attrNameLst>
                                      </p:cBhvr>
                                      <p:tavLst>
                                        <p:tav tm="0">
                                          <p:val>
                                            <p:fltVal val="360"/>
                                          </p:val>
                                        </p:tav>
                                        <p:tav tm="100000">
                                          <p:val>
                                            <p:fltVal val="0"/>
                                          </p:val>
                                        </p:tav>
                                      </p:tavLst>
                                    </p:anim>
                                    <p:animEffect transition="in" filter="fade">
                                      <p:cBhvr>
                                        <p:cTn id="109" dur="500"/>
                                        <p:tgtEl>
                                          <p:spTgt spid="46"/>
                                        </p:tgtEl>
                                      </p:cBhvr>
                                    </p:animEffect>
                                  </p:childTnLst>
                                </p:cTn>
                              </p:par>
                              <p:par>
                                <p:cTn id="110" presetID="12" presetClass="entr" presetSubtype="2" fill="hold" grpId="0" nodeType="withEffect">
                                  <p:stCondLst>
                                    <p:cond delay="300"/>
                                  </p:stCondLst>
                                  <p:childTnLst>
                                    <p:set>
                                      <p:cBhvr>
                                        <p:cTn id="111" dur="1" fill="hold">
                                          <p:stCondLst>
                                            <p:cond delay="0"/>
                                          </p:stCondLst>
                                        </p:cTn>
                                        <p:tgtEl>
                                          <p:spTgt spid="31"/>
                                        </p:tgtEl>
                                        <p:attrNameLst>
                                          <p:attrName>style.visibility</p:attrName>
                                        </p:attrNameLst>
                                      </p:cBhvr>
                                      <p:to>
                                        <p:strVal val="visible"/>
                                      </p:to>
                                    </p:set>
                                    <p:anim calcmode="lin" valueType="num">
                                      <p:cBhvr additive="base">
                                        <p:cTn id="112" dur="500"/>
                                        <p:tgtEl>
                                          <p:spTgt spid="31"/>
                                        </p:tgtEl>
                                        <p:attrNameLst>
                                          <p:attrName>ppt_x</p:attrName>
                                        </p:attrNameLst>
                                      </p:cBhvr>
                                      <p:tavLst>
                                        <p:tav tm="0">
                                          <p:val>
                                            <p:strVal val="#ppt_x+#ppt_w*1.125000"/>
                                          </p:val>
                                        </p:tav>
                                        <p:tav tm="100000">
                                          <p:val>
                                            <p:strVal val="#ppt_x"/>
                                          </p:val>
                                        </p:tav>
                                      </p:tavLst>
                                    </p:anim>
                                    <p:animEffect transition="in" filter="wipe(left)">
                                      <p:cBhvr>
                                        <p:cTn id="113" dur="500"/>
                                        <p:tgtEl>
                                          <p:spTgt spid="31"/>
                                        </p:tgtEl>
                                      </p:cBhvr>
                                    </p:animEffect>
                                  </p:childTnLst>
                                </p:cTn>
                              </p:par>
                              <p:par>
                                <p:cTn id="114" presetID="53" presetClass="entr" presetSubtype="16" fill="hold" grpId="0" nodeType="withEffect">
                                  <p:stCondLst>
                                    <p:cond delay="300"/>
                                  </p:stCondLst>
                                  <p:iterate type="lt">
                                    <p:tmPct val="10000"/>
                                  </p:iterate>
                                  <p:childTnLst>
                                    <p:set>
                                      <p:cBhvr>
                                        <p:cTn id="115" dur="1" fill="hold">
                                          <p:stCondLst>
                                            <p:cond delay="0"/>
                                          </p:stCondLst>
                                        </p:cTn>
                                        <p:tgtEl>
                                          <p:spTgt spid="35"/>
                                        </p:tgtEl>
                                        <p:attrNameLst>
                                          <p:attrName>style.visibility</p:attrName>
                                        </p:attrNameLst>
                                      </p:cBhvr>
                                      <p:to>
                                        <p:strVal val="visible"/>
                                      </p:to>
                                    </p:set>
                                    <p:anim calcmode="lin" valueType="num">
                                      <p:cBhvr>
                                        <p:cTn id="116" dur="500" fill="hold"/>
                                        <p:tgtEl>
                                          <p:spTgt spid="35"/>
                                        </p:tgtEl>
                                        <p:attrNameLst>
                                          <p:attrName>ppt_w</p:attrName>
                                        </p:attrNameLst>
                                      </p:cBhvr>
                                      <p:tavLst>
                                        <p:tav tm="0">
                                          <p:val>
                                            <p:fltVal val="0"/>
                                          </p:val>
                                        </p:tav>
                                        <p:tav tm="100000">
                                          <p:val>
                                            <p:strVal val="#ppt_w"/>
                                          </p:val>
                                        </p:tav>
                                      </p:tavLst>
                                    </p:anim>
                                    <p:anim calcmode="lin" valueType="num">
                                      <p:cBhvr>
                                        <p:cTn id="117" dur="500" fill="hold"/>
                                        <p:tgtEl>
                                          <p:spTgt spid="35"/>
                                        </p:tgtEl>
                                        <p:attrNameLst>
                                          <p:attrName>ppt_h</p:attrName>
                                        </p:attrNameLst>
                                      </p:cBhvr>
                                      <p:tavLst>
                                        <p:tav tm="0">
                                          <p:val>
                                            <p:fltVal val="0"/>
                                          </p:val>
                                        </p:tav>
                                        <p:tav tm="100000">
                                          <p:val>
                                            <p:strVal val="#ppt_h"/>
                                          </p:val>
                                        </p:tav>
                                      </p:tavLst>
                                    </p:anim>
                                    <p:animEffect transition="in" filter="fade">
                                      <p:cBhvr>
                                        <p:cTn id="118" dur="500"/>
                                        <p:tgtEl>
                                          <p:spTgt spid="35"/>
                                        </p:tgtEl>
                                      </p:cBhvr>
                                    </p:animEffect>
                                  </p:childTnLst>
                                </p:cTn>
                              </p:par>
                              <p:par>
                                <p:cTn id="119" presetID="53" presetClass="entr" presetSubtype="16" fill="hold" grpId="0" nodeType="withEffect">
                                  <p:stCondLst>
                                    <p:cond delay="500"/>
                                  </p:stCondLst>
                                  <p:iterate type="wd">
                                    <p:tmPct val="10000"/>
                                  </p:iterate>
                                  <p:childTnLst>
                                    <p:set>
                                      <p:cBhvr>
                                        <p:cTn id="120" dur="1" fill="hold">
                                          <p:stCondLst>
                                            <p:cond delay="0"/>
                                          </p:stCondLst>
                                        </p:cTn>
                                        <p:tgtEl>
                                          <p:spTgt spid="39"/>
                                        </p:tgtEl>
                                        <p:attrNameLst>
                                          <p:attrName>style.visibility</p:attrName>
                                        </p:attrNameLst>
                                      </p:cBhvr>
                                      <p:to>
                                        <p:strVal val="visible"/>
                                      </p:to>
                                    </p:set>
                                    <p:anim calcmode="lin" valueType="num">
                                      <p:cBhvr>
                                        <p:cTn id="121" dur="500" fill="hold"/>
                                        <p:tgtEl>
                                          <p:spTgt spid="39"/>
                                        </p:tgtEl>
                                        <p:attrNameLst>
                                          <p:attrName>ppt_w</p:attrName>
                                        </p:attrNameLst>
                                      </p:cBhvr>
                                      <p:tavLst>
                                        <p:tav tm="0">
                                          <p:val>
                                            <p:fltVal val="0"/>
                                          </p:val>
                                        </p:tav>
                                        <p:tav tm="100000">
                                          <p:val>
                                            <p:strVal val="#ppt_w"/>
                                          </p:val>
                                        </p:tav>
                                      </p:tavLst>
                                    </p:anim>
                                    <p:anim calcmode="lin" valueType="num">
                                      <p:cBhvr>
                                        <p:cTn id="122" dur="500" fill="hold"/>
                                        <p:tgtEl>
                                          <p:spTgt spid="39"/>
                                        </p:tgtEl>
                                        <p:attrNameLst>
                                          <p:attrName>ppt_h</p:attrName>
                                        </p:attrNameLst>
                                      </p:cBhvr>
                                      <p:tavLst>
                                        <p:tav tm="0">
                                          <p:val>
                                            <p:fltVal val="0"/>
                                          </p:val>
                                        </p:tav>
                                        <p:tav tm="100000">
                                          <p:val>
                                            <p:strVal val="#ppt_h"/>
                                          </p:val>
                                        </p:tav>
                                      </p:tavLst>
                                    </p:anim>
                                    <p:animEffect transition="in" filter="fade">
                                      <p:cBhvr>
                                        <p:cTn id="123" dur="500"/>
                                        <p:tgtEl>
                                          <p:spTgt spid="39"/>
                                        </p:tgtEl>
                                      </p:cBhvr>
                                    </p:animEffect>
                                  </p:childTnLst>
                                </p:cTn>
                              </p:par>
                            </p:childTnLst>
                          </p:cTn>
                        </p:par>
                      </p:childTnLst>
                    </p:cTn>
                  </p:par>
                  <p:par>
                    <p:cTn id="124" fill="hold">
                      <p:stCondLst>
                        <p:cond delay="indefinite"/>
                      </p:stCondLst>
                      <p:childTnLst>
                        <p:par>
                          <p:cTn id="125" fill="hold">
                            <p:stCondLst>
                              <p:cond delay="0"/>
                            </p:stCondLst>
                            <p:childTnLst>
                              <p:par>
                                <p:cTn id="126" presetID="49" presetClass="entr" presetSubtype="0" decel="100000" fill="hold" nodeType="clickEffect">
                                  <p:stCondLst>
                                    <p:cond delay="0"/>
                                  </p:stCondLst>
                                  <p:childTnLst>
                                    <p:set>
                                      <p:cBhvr>
                                        <p:cTn id="127" dur="1" fill="hold">
                                          <p:stCondLst>
                                            <p:cond delay="0"/>
                                          </p:stCondLst>
                                        </p:cTn>
                                        <p:tgtEl>
                                          <p:spTgt spid="47"/>
                                        </p:tgtEl>
                                        <p:attrNameLst>
                                          <p:attrName>style.visibility</p:attrName>
                                        </p:attrNameLst>
                                      </p:cBhvr>
                                      <p:to>
                                        <p:strVal val="visible"/>
                                      </p:to>
                                    </p:set>
                                    <p:anim calcmode="lin" valueType="num">
                                      <p:cBhvr>
                                        <p:cTn id="128" dur="500" fill="hold"/>
                                        <p:tgtEl>
                                          <p:spTgt spid="47"/>
                                        </p:tgtEl>
                                        <p:attrNameLst>
                                          <p:attrName>ppt_w</p:attrName>
                                        </p:attrNameLst>
                                      </p:cBhvr>
                                      <p:tavLst>
                                        <p:tav tm="0">
                                          <p:val>
                                            <p:fltVal val="0"/>
                                          </p:val>
                                        </p:tav>
                                        <p:tav tm="100000">
                                          <p:val>
                                            <p:strVal val="#ppt_w"/>
                                          </p:val>
                                        </p:tav>
                                      </p:tavLst>
                                    </p:anim>
                                    <p:anim calcmode="lin" valueType="num">
                                      <p:cBhvr>
                                        <p:cTn id="129" dur="500" fill="hold"/>
                                        <p:tgtEl>
                                          <p:spTgt spid="47"/>
                                        </p:tgtEl>
                                        <p:attrNameLst>
                                          <p:attrName>ppt_h</p:attrName>
                                        </p:attrNameLst>
                                      </p:cBhvr>
                                      <p:tavLst>
                                        <p:tav tm="0">
                                          <p:val>
                                            <p:fltVal val="0"/>
                                          </p:val>
                                        </p:tav>
                                        <p:tav tm="100000">
                                          <p:val>
                                            <p:strVal val="#ppt_h"/>
                                          </p:val>
                                        </p:tav>
                                      </p:tavLst>
                                    </p:anim>
                                    <p:anim calcmode="lin" valueType="num">
                                      <p:cBhvr>
                                        <p:cTn id="130" dur="500" fill="hold"/>
                                        <p:tgtEl>
                                          <p:spTgt spid="47"/>
                                        </p:tgtEl>
                                        <p:attrNameLst>
                                          <p:attrName>style.rotation</p:attrName>
                                        </p:attrNameLst>
                                      </p:cBhvr>
                                      <p:tavLst>
                                        <p:tav tm="0">
                                          <p:val>
                                            <p:fltVal val="360"/>
                                          </p:val>
                                        </p:tav>
                                        <p:tav tm="100000">
                                          <p:val>
                                            <p:fltVal val="0"/>
                                          </p:val>
                                        </p:tav>
                                      </p:tavLst>
                                    </p:anim>
                                    <p:animEffect transition="in" filter="fade">
                                      <p:cBhvr>
                                        <p:cTn id="131" dur="500"/>
                                        <p:tgtEl>
                                          <p:spTgt spid="47"/>
                                        </p:tgtEl>
                                      </p:cBhvr>
                                    </p:animEffect>
                                  </p:childTnLst>
                                </p:cTn>
                              </p:par>
                              <p:par>
                                <p:cTn id="132" presetID="12" presetClass="entr" presetSubtype="2" fill="hold" grpId="0" nodeType="withEffect">
                                  <p:stCondLst>
                                    <p:cond delay="300"/>
                                  </p:stCondLst>
                                  <p:childTnLst>
                                    <p:set>
                                      <p:cBhvr>
                                        <p:cTn id="133" dur="1" fill="hold">
                                          <p:stCondLst>
                                            <p:cond delay="0"/>
                                          </p:stCondLst>
                                        </p:cTn>
                                        <p:tgtEl>
                                          <p:spTgt spid="32"/>
                                        </p:tgtEl>
                                        <p:attrNameLst>
                                          <p:attrName>style.visibility</p:attrName>
                                        </p:attrNameLst>
                                      </p:cBhvr>
                                      <p:to>
                                        <p:strVal val="visible"/>
                                      </p:to>
                                    </p:set>
                                    <p:anim calcmode="lin" valueType="num">
                                      <p:cBhvr additive="base">
                                        <p:cTn id="134" dur="500"/>
                                        <p:tgtEl>
                                          <p:spTgt spid="32"/>
                                        </p:tgtEl>
                                        <p:attrNameLst>
                                          <p:attrName>ppt_x</p:attrName>
                                        </p:attrNameLst>
                                      </p:cBhvr>
                                      <p:tavLst>
                                        <p:tav tm="0">
                                          <p:val>
                                            <p:strVal val="#ppt_x+#ppt_w*1.125000"/>
                                          </p:val>
                                        </p:tav>
                                        <p:tav tm="100000">
                                          <p:val>
                                            <p:strVal val="#ppt_x"/>
                                          </p:val>
                                        </p:tav>
                                      </p:tavLst>
                                    </p:anim>
                                    <p:animEffect transition="in" filter="wipe(left)">
                                      <p:cBhvr>
                                        <p:cTn id="135" dur="500"/>
                                        <p:tgtEl>
                                          <p:spTgt spid="32"/>
                                        </p:tgtEl>
                                      </p:cBhvr>
                                    </p:animEffect>
                                  </p:childTnLst>
                                </p:cTn>
                              </p:par>
                              <p:par>
                                <p:cTn id="136" presetID="53" presetClass="entr" presetSubtype="16" fill="hold" grpId="0" nodeType="withEffect">
                                  <p:stCondLst>
                                    <p:cond delay="300"/>
                                  </p:stCondLst>
                                  <p:iterate type="lt">
                                    <p:tmPct val="10000"/>
                                  </p:iterate>
                                  <p:childTnLst>
                                    <p:set>
                                      <p:cBhvr>
                                        <p:cTn id="137" dur="1" fill="hold">
                                          <p:stCondLst>
                                            <p:cond delay="0"/>
                                          </p:stCondLst>
                                        </p:cTn>
                                        <p:tgtEl>
                                          <p:spTgt spid="36"/>
                                        </p:tgtEl>
                                        <p:attrNameLst>
                                          <p:attrName>style.visibility</p:attrName>
                                        </p:attrNameLst>
                                      </p:cBhvr>
                                      <p:to>
                                        <p:strVal val="visible"/>
                                      </p:to>
                                    </p:set>
                                    <p:anim calcmode="lin" valueType="num">
                                      <p:cBhvr>
                                        <p:cTn id="138" dur="500" fill="hold"/>
                                        <p:tgtEl>
                                          <p:spTgt spid="36"/>
                                        </p:tgtEl>
                                        <p:attrNameLst>
                                          <p:attrName>ppt_w</p:attrName>
                                        </p:attrNameLst>
                                      </p:cBhvr>
                                      <p:tavLst>
                                        <p:tav tm="0">
                                          <p:val>
                                            <p:fltVal val="0"/>
                                          </p:val>
                                        </p:tav>
                                        <p:tav tm="100000">
                                          <p:val>
                                            <p:strVal val="#ppt_w"/>
                                          </p:val>
                                        </p:tav>
                                      </p:tavLst>
                                    </p:anim>
                                    <p:anim calcmode="lin" valueType="num">
                                      <p:cBhvr>
                                        <p:cTn id="139" dur="500" fill="hold"/>
                                        <p:tgtEl>
                                          <p:spTgt spid="36"/>
                                        </p:tgtEl>
                                        <p:attrNameLst>
                                          <p:attrName>ppt_h</p:attrName>
                                        </p:attrNameLst>
                                      </p:cBhvr>
                                      <p:tavLst>
                                        <p:tav tm="0">
                                          <p:val>
                                            <p:fltVal val="0"/>
                                          </p:val>
                                        </p:tav>
                                        <p:tav tm="100000">
                                          <p:val>
                                            <p:strVal val="#ppt_h"/>
                                          </p:val>
                                        </p:tav>
                                      </p:tavLst>
                                    </p:anim>
                                    <p:animEffect transition="in" filter="fade">
                                      <p:cBhvr>
                                        <p:cTn id="140" dur="500"/>
                                        <p:tgtEl>
                                          <p:spTgt spid="36"/>
                                        </p:tgtEl>
                                      </p:cBhvr>
                                    </p:animEffect>
                                  </p:childTnLst>
                                </p:cTn>
                              </p:par>
                              <p:par>
                                <p:cTn id="141" presetID="53" presetClass="entr" presetSubtype="16" fill="hold" grpId="0" nodeType="withEffect">
                                  <p:stCondLst>
                                    <p:cond delay="500"/>
                                  </p:stCondLst>
                                  <p:iterate type="wd">
                                    <p:tmPct val="10000"/>
                                  </p:iterate>
                                  <p:childTnLst>
                                    <p:set>
                                      <p:cBhvr>
                                        <p:cTn id="142" dur="1" fill="hold">
                                          <p:stCondLst>
                                            <p:cond delay="0"/>
                                          </p:stCondLst>
                                        </p:cTn>
                                        <p:tgtEl>
                                          <p:spTgt spid="40"/>
                                        </p:tgtEl>
                                        <p:attrNameLst>
                                          <p:attrName>style.visibility</p:attrName>
                                        </p:attrNameLst>
                                      </p:cBhvr>
                                      <p:to>
                                        <p:strVal val="visible"/>
                                      </p:to>
                                    </p:set>
                                    <p:anim calcmode="lin" valueType="num">
                                      <p:cBhvr>
                                        <p:cTn id="143" dur="500" fill="hold"/>
                                        <p:tgtEl>
                                          <p:spTgt spid="40"/>
                                        </p:tgtEl>
                                        <p:attrNameLst>
                                          <p:attrName>ppt_w</p:attrName>
                                        </p:attrNameLst>
                                      </p:cBhvr>
                                      <p:tavLst>
                                        <p:tav tm="0">
                                          <p:val>
                                            <p:fltVal val="0"/>
                                          </p:val>
                                        </p:tav>
                                        <p:tav tm="100000">
                                          <p:val>
                                            <p:strVal val="#ppt_w"/>
                                          </p:val>
                                        </p:tav>
                                      </p:tavLst>
                                    </p:anim>
                                    <p:anim calcmode="lin" valueType="num">
                                      <p:cBhvr>
                                        <p:cTn id="144" dur="500" fill="hold"/>
                                        <p:tgtEl>
                                          <p:spTgt spid="40"/>
                                        </p:tgtEl>
                                        <p:attrNameLst>
                                          <p:attrName>ppt_h</p:attrName>
                                        </p:attrNameLst>
                                      </p:cBhvr>
                                      <p:tavLst>
                                        <p:tav tm="0">
                                          <p:val>
                                            <p:fltVal val="0"/>
                                          </p:val>
                                        </p:tav>
                                        <p:tav tm="100000">
                                          <p:val>
                                            <p:strVal val="#ppt_h"/>
                                          </p:val>
                                        </p:tav>
                                      </p:tavLst>
                                    </p:anim>
                                    <p:animEffect transition="in" filter="fade">
                                      <p:cBhvr>
                                        <p:cTn id="1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p:bldP spid="24" grpId="0" animBg="1"/>
      <p:bldP spid="29" grpId="0"/>
      <p:bldP spid="30" grpId="0"/>
      <p:bldP spid="31" grpId="0"/>
      <p:bldP spid="32" grpId="0"/>
      <p:bldP spid="33" grpId="0"/>
      <p:bldP spid="34" grpId="0"/>
      <p:bldP spid="35" grpId="0"/>
      <p:bldP spid="36" grpId="0"/>
      <p:bldP spid="37" grpId="0"/>
      <p:bldP spid="38" grpId="0"/>
      <p:bldP spid="39" grpId="0"/>
      <p:bldP spid="40" grpId="0"/>
      <p:bldP spid="9" grpId="0" animBg="1"/>
      <p:bldP spid="10" grpId="0" animBg="1"/>
      <p:bldP spid="11" grpId="0" animBg="1"/>
      <p:bldP spid="12" grpId="0" animBg="1"/>
      <p:bldP spid="13" grpId="0"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p:cNvSpPr/>
          <p:nvPr/>
        </p:nvSpPr>
        <p:spPr>
          <a:xfrm>
            <a:off x="4486323" y="1054415"/>
            <a:ext cx="3222022" cy="3222022"/>
          </a:xfrm>
          <a:prstGeom prst="ellipse">
            <a:avLst/>
          </a:prstGeom>
          <a:blipFill dpi="0" rotWithShape="1">
            <a:blip r:embed="rId2"/>
            <a:srcRect/>
            <a:stretch>
              <a:fillRect l="-86108" t="-12831" r="-25036" b="-5937"/>
            </a:stretch>
          </a:blip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280514" y="1777024"/>
            <a:ext cx="1630973" cy="1630974"/>
          </a:xfrm>
          <a:prstGeom prst="ellipse">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5186931" y="1683441"/>
            <a:ext cx="1818140" cy="1818140"/>
          </a:xfrm>
          <a:prstGeom prst="ellipse">
            <a:avLst/>
          </a:prstGeom>
          <a:no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83175" y="3520397"/>
            <a:ext cx="119156" cy="119156"/>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673158" y="3434556"/>
            <a:ext cx="69190" cy="691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167885" y="2665426"/>
            <a:ext cx="73503" cy="73503"/>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5580209" y="1886379"/>
            <a:ext cx="1126405" cy="1107996"/>
          </a:xfrm>
          <a:prstGeom prst="rect">
            <a:avLst/>
          </a:prstGeom>
          <a:noFill/>
        </p:spPr>
        <p:txBody>
          <a:bodyPr wrap="square" rtlCol="0">
            <a:spAutoFit/>
          </a:bodyPr>
          <a:lstStyle/>
          <a:p>
            <a:r>
              <a:rPr lang="en-US" altLang="zh-CN" sz="6600" dirty="0">
                <a:solidFill>
                  <a:schemeClr val="bg1">
                    <a:lumMod val="95000"/>
                  </a:schemeClr>
                </a:solidFill>
                <a:latin typeface="Calibri" panose="020F0502020204030204" pitchFamily="34" charset="0"/>
                <a:ea typeface="+mj-ea"/>
                <a:cs typeface="Calibri" panose="020F0502020204030204" pitchFamily="34" charset="0"/>
              </a:rPr>
              <a:t>01</a:t>
            </a:r>
            <a:endParaRPr lang="zh-CN" altLang="en-US" sz="6600" dirty="0">
              <a:solidFill>
                <a:schemeClr val="bg1">
                  <a:lumMod val="95000"/>
                </a:schemeClr>
              </a:solidFill>
              <a:latin typeface="Calibri" panose="020F0502020204030204" pitchFamily="34" charset="0"/>
              <a:ea typeface="+mj-ea"/>
              <a:cs typeface="Calibri" panose="020F0502020204030204" pitchFamily="34" charset="0"/>
            </a:endParaRPr>
          </a:p>
        </p:txBody>
      </p:sp>
      <p:grpSp>
        <p:nvGrpSpPr>
          <p:cNvPr id="4" name="组合 3"/>
          <p:cNvGrpSpPr/>
          <p:nvPr/>
        </p:nvGrpSpPr>
        <p:grpSpPr>
          <a:xfrm>
            <a:off x="5044791" y="1510781"/>
            <a:ext cx="2116445" cy="2161093"/>
            <a:chOff x="5044791" y="1510781"/>
            <a:chExt cx="2116445" cy="2161093"/>
          </a:xfrm>
        </p:grpSpPr>
        <p:sp>
          <p:nvSpPr>
            <p:cNvPr id="25" name="弧形 24"/>
            <p:cNvSpPr/>
            <p:nvPr/>
          </p:nvSpPr>
          <p:spPr>
            <a:xfrm>
              <a:off x="5044791" y="1523617"/>
              <a:ext cx="2116445" cy="2148257"/>
            </a:xfrm>
            <a:prstGeom prst="arc">
              <a:avLst>
                <a:gd name="adj1" fmla="val 16135557"/>
                <a:gd name="adj2" fmla="val 893857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椭圆 37"/>
            <p:cNvSpPr/>
            <p:nvPr/>
          </p:nvSpPr>
          <p:spPr>
            <a:xfrm>
              <a:off x="6068704" y="1510781"/>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177571" y="3129313"/>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4705970" y="1257299"/>
            <a:ext cx="2698189" cy="2748055"/>
            <a:chOff x="4705970" y="1257299"/>
            <a:chExt cx="2698189" cy="2748055"/>
          </a:xfrm>
        </p:grpSpPr>
        <p:sp>
          <p:nvSpPr>
            <p:cNvPr id="27" name="弧形 26"/>
            <p:cNvSpPr/>
            <p:nvPr/>
          </p:nvSpPr>
          <p:spPr>
            <a:xfrm>
              <a:off x="4705970" y="1269126"/>
              <a:ext cx="2698189" cy="2724217"/>
            </a:xfrm>
            <a:prstGeom prst="arc">
              <a:avLst>
                <a:gd name="adj1" fmla="val 5368489"/>
                <a:gd name="adj2" fmla="val 16261056"/>
              </a:avLst>
            </a:prstGeom>
            <a:noFill/>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椭圆 36"/>
            <p:cNvSpPr/>
            <p:nvPr/>
          </p:nvSpPr>
          <p:spPr>
            <a:xfrm>
              <a:off x="6068704" y="1257299"/>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050909" y="3976724"/>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5280513" y="1523617"/>
            <a:ext cx="2123646" cy="2261506"/>
            <a:chOff x="5280513" y="1523617"/>
            <a:chExt cx="2123646" cy="2261506"/>
          </a:xfrm>
        </p:grpSpPr>
        <p:sp>
          <p:nvSpPr>
            <p:cNvPr id="28" name="弧形 27"/>
            <p:cNvSpPr/>
            <p:nvPr/>
          </p:nvSpPr>
          <p:spPr>
            <a:xfrm>
              <a:off x="5280513" y="1523617"/>
              <a:ext cx="2123646" cy="2261506"/>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椭圆 40"/>
            <p:cNvSpPr/>
            <p:nvPr/>
          </p:nvSpPr>
          <p:spPr>
            <a:xfrm>
              <a:off x="6991645" y="3518145"/>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椭圆 47"/>
          <p:cNvSpPr/>
          <p:nvPr/>
        </p:nvSpPr>
        <p:spPr>
          <a:xfrm>
            <a:off x="7403596" y="1463180"/>
            <a:ext cx="95201" cy="952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5708606" y="2816644"/>
            <a:ext cx="741866" cy="369332"/>
          </a:xfrm>
          <a:prstGeom prst="rect">
            <a:avLst/>
          </a:prstGeom>
          <a:noFill/>
        </p:spPr>
        <p:txBody>
          <a:bodyPr wrap="square" rtlCol="0">
            <a:spAutoFit/>
          </a:bodyPr>
          <a:lstStyle/>
          <a:p>
            <a:r>
              <a:rPr lang="en-US" altLang="zh-CN" b="1" dirty="0">
                <a:solidFill>
                  <a:schemeClr val="bg1">
                    <a:lumMod val="95000"/>
                  </a:schemeClr>
                </a:solidFill>
                <a:latin typeface="+mn-ea"/>
              </a:rPr>
              <a:t>PART</a:t>
            </a:r>
            <a:endParaRPr lang="zh-CN" altLang="en-US" b="1" dirty="0">
              <a:solidFill>
                <a:schemeClr val="bg1">
                  <a:lumMod val="95000"/>
                </a:schemeClr>
              </a:solidFill>
              <a:latin typeface="+mn-ea"/>
            </a:endParaRPr>
          </a:p>
        </p:txBody>
      </p:sp>
      <p:sp>
        <p:nvSpPr>
          <p:cNvPr id="47" name="Oval 42"/>
          <p:cNvSpPr/>
          <p:nvPr/>
        </p:nvSpPr>
        <p:spPr>
          <a:xfrm>
            <a:off x="4316399" y="885825"/>
            <a:ext cx="3559202" cy="3559202"/>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5120412" y="4774520"/>
            <a:ext cx="2076074" cy="646331"/>
          </a:xfrm>
          <a:prstGeom prst="rect">
            <a:avLst/>
          </a:prstGeom>
          <a:noFill/>
        </p:spPr>
        <p:txBody>
          <a:bodyPr wrap="square" rtlCol="0">
            <a:spAutoFit/>
          </a:bodyPr>
          <a:lstStyle/>
          <a:p>
            <a:r>
              <a:rPr lang="zh-CN" altLang="en-US" sz="3600">
                <a:latin typeface="Segoe UI Semibold" panose="020B0702040204020203" pitchFamily="34" charset="0"/>
                <a:cs typeface="Segoe UI Semibold" panose="020B0702040204020203" pitchFamily="34" charset="0"/>
              </a:rPr>
              <a:t>背景介绍</a:t>
            </a:r>
            <a:endParaRPr lang="zh-CN" altLang="en-US" sz="3600" dirty="0">
              <a:latin typeface="Segoe UI Semibold" panose="020B0702040204020203" pitchFamily="34" charset="0"/>
              <a:cs typeface="Segoe UI Semibold" panose="020B0702040204020203" pitchFamily="34" charset="0"/>
            </a:endParaRPr>
          </a:p>
        </p:txBody>
      </p:sp>
      <p:sp>
        <p:nvSpPr>
          <p:cNvPr id="34" name="椭圆 33"/>
          <p:cNvSpPr/>
          <p:nvPr/>
        </p:nvSpPr>
        <p:spPr>
          <a:xfrm>
            <a:off x="4944009" y="1683441"/>
            <a:ext cx="144718" cy="14471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179143" y="1552171"/>
            <a:ext cx="58600" cy="5860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035306" y="3512891"/>
            <a:ext cx="107812" cy="118372"/>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7318444" y="2293374"/>
            <a:ext cx="95201" cy="95201"/>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0" presetClass="entr" presetSubtype="0" decel="100000" fill="hold" grpId="0" nodeType="withEffect">
                                  <p:stCondLst>
                                    <p:cond delay="200"/>
                                  </p:stCondLst>
                                  <p:childTnLst>
                                    <p:set>
                                      <p:cBhvr>
                                        <p:cTn id="11" dur="1" fill="hold">
                                          <p:stCondLst>
                                            <p:cond delay="0"/>
                                          </p:stCondLst>
                                        </p:cTn>
                                        <p:tgtEl>
                                          <p:spTgt spid="36"/>
                                        </p:tgtEl>
                                        <p:attrNameLst>
                                          <p:attrName>style.visibility</p:attrName>
                                        </p:attrNameLst>
                                      </p:cBhvr>
                                      <p:to>
                                        <p:strVal val="visible"/>
                                      </p:to>
                                    </p:set>
                                    <p:anim calcmode="lin" valueType="num">
                                      <p:cBhvr>
                                        <p:cTn id="12" dur="1000" fill="hold"/>
                                        <p:tgtEl>
                                          <p:spTgt spid="36"/>
                                        </p:tgtEl>
                                        <p:attrNameLst>
                                          <p:attrName>ppt_w</p:attrName>
                                        </p:attrNameLst>
                                      </p:cBhvr>
                                      <p:tavLst>
                                        <p:tav tm="0">
                                          <p:val>
                                            <p:strVal val="#ppt_w+.3"/>
                                          </p:val>
                                        </p:tav>
                                        <p:tav tm="100000">
                                          <p:val>
                                            <p:strVal val="#ppt_w"/>
                                          </p:val>
                                        </p:tav>
                                      </p:tavLst>
                                    </p:anim>
                                    <p:anim calcmode="lin" valueType="num">
                                      <p:cBhvr>
                                        <p:cTn id="13" dur="1000" fill="hold"/>
                                        <p:tgtEl>
                                          <p:spTgt spid="36"/>
                                        </p:tgtEl>
                                        <p:attrNameLst>
                                          <p:attrName>ppt_h</p:attrName>
                                        </p:attrNameLst>
                                      </p:cBhvr>
                                      <p:tavLst>
                                        <p:tav tm="0">
                                          <p:val>
                                            <p:strVal val="#ppt_h"/>
                                          </p:val>
                                        </p:tav>
                                        <p:tav tm="100000">
                                          <p:val>
                                            <p:strVal val="#ppt_h"/>
                                          </p:val>
                                        </p:tav>
                                      </p:tavLst>
                                    </p:anim>
                                    <p:animEffect transition="in" filter="fade">
                                      <p:cBhvr>
                                        <p:cTn id="14" dur="1000"/>
                                        <p:tgtEl>
                                          <p:spTgt spid="36"/>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par>
                                <p:cTn id="20" presetID="18" presetClass="entr" presetSubtype="12" fill="hold" grpId="0" nodeType="withEffect">
                                  <p:stCondLst>
                                    <p:cond delay="400"/>
                                  </p:stCondLst>
                                  <p:childTnLst>
                                    <p:set>
                                      <p:cBhvr>
                                        <p:cTn id="21" dur="1" fill="hold">
                                          <p:stCondLst>
                                            <p:cond delay="0"/>
                                          </p:stCondLst>
                                        </p:cTn>
                                        <p:tgtEl>
                                          <p:spTgt spid="47"/>
                                        </p:tgtEl>
                                        <p:attrNameLst>
                                          <p:attrName>style.visibility</p:attrName>
                                        </p:attrNameLst>
                                      </p:cBhvr>
                                      <p:to>
                                        <p:strVal val="visible"/>
                                      </p:to>
                                    </p:set>
                                    <p:animEffect transition="in" filter="strips(downLeft)">
                                      <p:cBhvr>
                                        <p:cTn id="22" dur="750"/>
                                        <p:tgtEl>
                                          <p:spTgt spid="47"/>
                                        </p:tgtEl>
                                      </p:cBhvr>
                                    </p:animEffect>
                                  </p:childTnLst>
                                </p:cTn>
                              </p:par>
                              <p:par>
                                <p:cTn id="23" presetID="18" presetClass="entr" presetSubtype="12"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strips(downLeft)">
                                      <p:cBhvr>
                                        <p:cTn id="25" dur="750"/>
                                        <p:tgtEl>
                                          <p:spTgt spid="5"/>
                                        </p:tgtEl>
                                      </p:cBhvr>
                                    </p:animEffect>
                                  </p:childTnLst>
                                </p:cTn>
                              </p:par>
                              <p:par>
                                <p:cTn id="26" presetID="18" presetClass="entr" presetSubtype="3" fill="hold" nodeType="withEffect">
                                  <p:stCondLst>
                                    <p:cond delay="800"/>
                                  </p:stCondLst>
                                  <p:childTnLst>
                                    <p:set>
                                      <p:cBhvr>
                                        <p:cTn id="27" dur="1" fill="hold">
                                          <p:stCondLst>
                                            <p:cond delay="0"/>
                                          </p:stCondLst>
                                        </p:cTn>
                                        <p:tgtEl>
                                          <p:spTgt spid="3"/>
                                        </p:tgtEl>
                                        <p:attrNameLst>
                                          <p:attrName>style.visibility</p:attrName>
                                        </p:attrNameLst>
                                      </p:cBhvr>
                                      <p:to>
                                        <p:strVal val="visible"/>
                                      </p:to>
                                    </p:set>
                                    <p:animEffect transition="in" filter="strips(upRight)">
                                      <p:cBhvr>
                                        <p:cTn id="28" dur="750"/>
                                        <p:tgtEl>
                                          <p:spTgt spid="3"/>
                                        </p:tgtEl>
                                      </p:cBhvr>
                                    </p:animEffect>
                                  </p:childTnLst>
                                </p:cTn>
                              </p:par>
                              <p:par>
                                <p:cTn id="29" presetID="18" presetClass="entr" presetSubtype="12" fill="hold" nodeType="withEffect">
                                  <p:stCondLst>
                                    <p:cond delay="1000"/>
                                  </p:stCondLst>
                                  <p:childTnLst>
                                    <p:set>
                                      <p:cBhvr>
                                        <p:cTn id="30" dur="1" fill="hold">
                                          <p:stCondLst>
                                            <p:cond delay="0"/>
                                          </p:stCondLst>
                                        </p:cTn>
                                        <p:tgtEl>
                                          <p:spTgt spid="4"/>
                                        </p:tgtEl>
                                        <p:attrNameLst>
                                          <p:attrName>style.visibility</p:attrName>
                                        </p:attrNameLst>
                                      </p:cBhvr>
                                      <p:to>
                                        <p:strVal val="visible"/>
                                      </p:to>
                                    </p:set>
                                    <p:animEffect transition="in" filter="strips(downLeft)">
                                      <p:cBhvr>
                                        <p:cTn id="31" dur="750"/>
                                        <p:tgtEl>
                                          <p:spTgt spid="4"/>
                                        </p:tgtEl>
                                      </p:cBhvr>
                                    </p:animEffect>
                                  </p:childTnLst>
                                </p:cTn>
                              </p:par>
                              <p:par>
                                <p:cTn id="32" presetID="18" presetClass="entr" presetSubtype="3" fill="hold" grpId="0" nodeType="withEffect">
                                  <p:stCondLst>
                                    <p:cond delay="1100"/>
                                  </p:stCondLst>
                                  <p:childTnLst>
                                    <p:set>
                                      <p:cBhvr>
                                        <p:cTn id="33" dur="1" fill="hold">
                                          <p:stCondLst>
                                            <p:cond delay="0"/>
                                          </p:stCondLst>
                                        </p:cTn>
                                        <p:tgtEl>
                                          <p:spTgt spid="26"/>
                                        </p:tgtEl>
                                        <p:attrNameLst>
                                          <p:attrName>style.visibility</p:attrName>
                                        </p:attrNameLst>
                                      </p:cBhvr>
                                      <p:to>
                                        <p:strVal val="visible"/>
                                      </p:to>
                                    </p:set>
                                    <p:animEffect transition="in" filter="strips(upRight)">
                                      <p:cBhvr>
                                        <p:cTn id="34" dur="750"/>
                                        <p:tgtEl>
                                          <p:spTgt spid="26"/>
                                        </p:tgtEl>
                                      </p:cBhvr>
                                    </p:animEffect>
                                  </p:childTnLst>
                                </p:cTn>
                              </p:par>
                              <p:par>
                                <p:cTn id="35" presetID="2" presetClass="entr" presetSubtype="1" decel="100000" fill="hold" grpId="0" nodeType="withEffect">
                                  <p:stCondLst>
                                    <p:cond delay="180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1000" fill="hold"/>
                                        <p:tgtEl>
                                          <p:spTgt spid="48"/>
                                        </p:tgtEl>
                                        <p:attrNameLst>
                                          <p:attrName>ppt_x</p:attrName>
                                        </p:attrNameLst>
                                      </p:cBhvr>
                                      <p:tavLst>
                                        <p:tav tm="0">
                                          <p:val>
                                            <p:strVal val="#ppt_x"/>
                                          </p:val>
                                        </p:tav>
                                        <p:tav tm="100000">
                                          <p:val>
                                            <p:strVal val="#ppt_x"/>
                                          </p:val>
                                        </p:tav>
                                      </p:tavLst>
                                    </p:anim>
                                    <p:anim calcmode="lin" valueType="num">
                                      <p:cBhvr additive="base">
                                        <p:cTn id="38" dur="1000" fill="hold"/>
                                        <p:tgtEl>
                                          <p:spTgt spid="48"/>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80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1000" fill="hold"/>
                                        <p:tgtEl>
                                          <p:spTgt spid="31"/>
                                        </p:tgtEl>
                                        <p:attrNameLst>
                                          <p:attrName>ppt_x</p:attrName>
                                        </p:attrNameLst>
                                      </p:cBhvr>
                                      <p:tavLst>
                                        <p:tav tm="0">
                                          <p:val>
                                            <p:strVal val="#ppt_x"/>
                                          </p:val>
                                        </p:tav>
                                        <p:tav tm="100000">
                                          <p:val>
                                            <p:strVal val="#ppt_x"/>
                                          </p:val>
                                        </p:tav>
                                      </p:tavLst>
                                    </p:anim>
                                    <p:anim calcmode="lin" valueType="num">
                                      <p:cBhvr additive="base">
                                        <p:cTn id="42" dur="1000" fill="hold"/>
                                        <p:tgtEl>
                                          <p:spTgt spid="31"/>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800"/>
                                  </p:stCondLst>
                                  <p:childTnLst>
                                    <p:set>
                                      <p:cBhvr>
                                        <p:cTn id="44" dur="1" fill="hold">
                                          <p:stCondLst>
                                            <p:cond delay="0"/>
                                          </p:stCondLst>
                                        </p:cTn>
                                        <p:tgtEl>
                                          <p:spTgt spid="32"/>
                                        </p:tgtEl>
                                        <p:attrNameLst>
                                          <p:attrName>style.visibility</p:attrName>
                                        </p:attrNameLst>
                                      </p:cBhvr>
                                      <p:to>
                                        <p:strVal val="visible"/>
                                      </p:to>
                                    </p:set>
                                    <p:anim calcmode="lin" valueType="num">
                                      <p:cBhvr additive="base">
                                        <p:cTn id="45" dur="1000" fill="hold"/>
                                        <p:tgtEl>
                                          <p:spTgt spid="32"/>
                                        </p:tgtEl>
                                        <p:attrNameLst>
                                          <p:attrName>ppt_x</p:attrName>
                                        </p:attrNameLst>
                                      </p:cBhvr>
                                      <p:tavLst>
                                        <p:tav tm="0">
                                          <p:val>
                                            <p:strVal val="#ppt_x"/>
                                          </p:val>
                                        </p:tav>
                                        <p:tav tm="100000">
                                          <p:val>
                                            <p:strVal val="#ppt_x"/>
                                          </p:val>
                                        </p:tav>
                                      </p:tavLst>
                                    </p:anim>
                                    <p:anim calcmode="lin" valueType="num">
                                      <p:cBhvr additive="base">
                                        <p:cTn id="46" dur="1000" fill="hold"/>
                                        <p:tgtEl>
                                          <p:spTgt spid="32"/>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80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1000" fill="hold"/>
                                        <p:tgtEl>
                                          <p:spTgt spid="34"/>
                                        </p:tgtEl>
                                        <p:attrNameLst>
                                          <p:attrName>ppt_x</p:attrName>
                                        </p:attrNameLst>
                                      </p:cBhvr>
                                      <p:tavLst>
                                        <p:tav tm="0">
                                          <p:val>
                                            <p:strVal val="#ppt_x"/>
                                          </p:val>
                                        </p:tav>
                                        <p:tav tm="100000">
                                          <p:val>
                                            <p:strVal val="#ppt_x"/>
                                          </p:val>
                                        </p:tav>
                                      </p:tavLst>
                                    </p:anim>
                                    <p:anim calcmode="lin" valueType="num">
                                      <p:cBhvr additive="base">
                                        <p:cTn id="50" dur="1000" fill="hold"/>
                                        <p:tgtEl>
                                          <p:spTgt spid="34"/>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80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1000" fill="hold"/>
                                        <p:tgtEl>
                                          <p:spTgt spid="35"/>
                                        </p:tgtEl>
                                        <p:attrNameLst>
                                          <p:attrName>ppt_x</p:attrName>
                                        </p:attrNameLst>
                                      </p:cBhvr>
                                      <p:tavLst>
                                        <p:tav tm="0">
                                          <p:val>
                                            <p:strVal val="#ppt_x"/>
                                          </p:val>
                                        </p:tav>
                                        <p:tav tm="100000">
                                          <p:val>
                                            <p:strVal val="#ppt_x"/>
                                          </p:val>
                                        </p:tav>
                                      </p:tavLst>
                                    </p:anim>
                                    <p:anim calcmode="lin" valueType="num">
                                      <p:cBhvr additive="base">
                                        <p:cTn id="54" dur="1000" fill="hold"/>
                                        <p:tgtEl>
                                          <p:spTgt spid="35"/>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1800"/>
                                  </p:stCondLst>
                                  <p:childTnLst>
                                    <p:set>
                                      <p:cBhvr>
                                        <p:cTn id="56" dur="1" fill="hold">
                                          <p:stCondLst>
                                            <p:cond delay="0"/>
                                          </p:stCondLst>
                                        </p:cTn>
                                        <p:tgtEl>
                                          <p:spTgt spid="33"/>
                                        </p:tgtEl>
                                        <p:attrNameLst>
                                          <p:attrName>style.visibility</p:attrName>
                                        </p:attrNameLst>
                                      </p:cBhvr>
                                      <p:to>
                                        <p:strVal val="visible"/>
                                      </p:to>
                                    </p:set>
                                    <p:anim calcmode="lin" valueType="num">
                                      <p:cBhvr additive="base">
                                        <p:cTn id="57" dur="1000" fill="hold"/>
                                        <p:tgtEl>
                                          <p:spTgt spid="33"/>
                                        </p:tgtEl>
                                        <p:attrNameLst>
                                          <p:attrName>ppt_x</p:attrName>
                                        </p:attrNameLst>
                                      </p:cBhvr>
                                      <p:tavLst>
                                        <p:tav tm="0">
                                          <p:val>
                                            <p:strVal val="#ppt_x"/>
                                          </p:val>
                                        </p:tav>
                                        <p:tav tm="100000">
                                          <p:val>
                                            <p:strVal val="#ppt_x"/>
                                          </p:val>
                                        </p:tav>
                                      </p:tavLst>
                                    </p:anim>
                                    <p:anim calcmode="lin" valueType="num">
                                      <p:cBhvr additive="base">
                                        <p:cTn id="58" dur="1000" fill="hold"/>
                                        <p:tgtEl>
                                          <p:spTgt spid="33"/>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180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1000" fill="hold"/>
                                        <p:tgtEl>
                                          <p:spTgt spid="29"/>
                                        </p:tgtEl>
                                        <p:attrNameLst>
                                          <p:attrName>ppt_x</p:attrName>
                                        </p:attrNameLst>
                                      </p:cBhvr>
                                      <p:tavLst>
                                        <p:tav tm="0">
                                          <p:val>
                                            <p:strVal val="#ppt_x"/>
                                          </p:val>
                                        </p:tav>
                                        <p:tav tm="100000">
                                          <p:val>
                                            <p:strVal val="#ppt_x"/>
                                          </p:val>
                                        </p:tav>
                                      </p:tavLst>
                                    </p:anim>
                                    <p:anim calcmode="lin" valueType="num">
                                      <p:cBhvr additive="base">
                                        <p:cTn id="62" dur="1000" fill="hold"/>
                                        <p:tgtEl>
                                          <p:spTgt spid="29"/>
                                        </p:tgtEl>
                                        <p:attrNameLst>
                                          <p:attrName>ppt_y</p:attrName>
                                        </p:attrNameLst>
                                      </p:cBhvr>
                                      <p:tavLst>
                                        <p:tav tm="0">
                                          <p:val>
                                            <p:strVal val="0-#ppt_h/2"/>
                                          </p:val>
                                        </p:tav>
                                        <p:tav tm="100000">
                                          <p:val>
                                            <p:strVal val="#ppt_y"/>
                                          </p:val>
                                        </p:tav>
                                      </p:tavLst>
                                    </p:anim>
                                  </p:childTnLst>
                                </p:cTn>
                              </p:par>
                              <p:par>
                                <p:cTn id="63" presetID="53" presetClass="entr" presetSubtype="16"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750" fill="hold"/>
                                        <p:tgtEl>
                                          <p:spTgt spid="50"/>
                                        </p:tgtEl>
                                        <p:attrNameLst>
                                          <p:attrName>ppt_w</p:attrName>
                                        </p:attrNameLst>
                                      </p:cBhvr>
                                      <p:tavLst>
                                        <p:tav tm="0">
                                          <p:val>
                                            <p:fltVal val="0"/>
                                          </p:val>
                                        </p:tav>
                                        <p:tav tm="100000">
                                          <p:val>
                                            <p:strVal val="#ppt_w"/>
                                          </p:val>
                                        </p:tav>
                                      </p:tavLst>
                                    </p:anim>
                                    <p:anim calcmode="lin" valueType="num">
                                      <p:cBhvr>
                                        <p:cTn id="66" dur="750" fill="hold"/>
                                        <p:tgtEl>
                                          <p:spTgt spid="50"/>
                                        </p:tgtEl>
                                        <p:attrNameLst>
                                          <p:attrName>ppt_h</p:attrName>
                                        </p:attrNameLst>
                                      </p:cBhvr>
                                      <p:tavLst>
                                        <p:tav tm="0">
                                          <p:val>
                                            <p:fltVal val="0"/>
                                          </p:val>
                                        </p:tav>
                                        <p:tav tm="100000">
                                          <p:val>
                                            <p:strVal val="#ppt_h"/>
                                          </p:val>
                                        </p:tav>
                                      </p:tavLst>
                                    </p:anim>
                                    <p:animEffect transition="in" filter="fade">
                                      <p:cBhvr>
                                        <p:cTn id="67"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9" grpId="0" animBg="1"/>
      <p:bldP spid="33" grpId="0" animBg="1"/>
      <p:bldP spid="36" grpId="0"/>
      <p:bldP spid="48" grpId="0" animBg="1"/>
      <p:bldP spid="42" grpId="0"/>
      <p:bldP spid="47" grpId="0" animBg="1"/>
      <p:bldP spid="50" grpId="0"/>
      <p:bldP spid="34" grpId="0" animBg="1"/>
      <p:bldP spid="35" grpId="0" animBg="1"/>
      <p:bldP spid="32"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987883" y="1297376"/>
            <a:ext cx="8216228" cy="4392225"/>
            <a:chOff x="1987883" y="1297376"/>
            <a:chExt cx="8216228" cy="4392225"/>
          </a:xfrm>
        </p:grpSpPr>
        <p:sp>
          <p:nvSpPr>
            <p:cNvPr id="11" name="等腰三角形 10"/>
            <p:cNvSpPr/>
            <p:nvPr/>
          </p:nvSpPr>
          <p:spPr>
            <a:xfrm rot="10800000">
              <a:off x="1987884" y="3467724"/>
              <a:ext cx="8216227" cy="2221877"/>
            </a:xfrm>
            <a:prstGeom prst="triangle">
              <a:avLst/>
            </a:prstGeom>
            <a:no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2" name="矩形 11"/>
            <p:cNvSpPr/>
            <p:nvPr/>
          </p:nvSpPr>
          <p:spPr>
            <a:xfrm>
              <a:off x="1987883" y="1297376"/>
              <a:ext cx="8216227" cy="2579323"/>
            </a:xfrm>
            <a:prstGeom prst="rect">
              <a:avLst/>
            </a:prstGeom>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等腰三角形 6"/>
          <p:cNvSpPr/>
          <p:nvPr/>
        </p:nvSpPr>
        <p:spPr>
          <a:xfrm rot="10800000">
            <a:off x="200890" y="0"/>
            <a:ext cx="11790220" cy="5689600"/>
          </a:xfrm>
          <a:prstGeom prst="triangle">
            <a:avLst/>
          </a:prstGeom>
          <a:solidFill>
            <a:srgbClr val="DDDEE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Oval 1"/>
          <p:cNvSpPr/>
          <p:nvPr/>
        </p:nvSpPr>
        <p:spPr>
          <a:xfrm>
            <a:off x="4188736" y="592328"/>
            <a:ext cx="3666744" cy="3666744"/>
          </a:xfrm>
          <a:prstGeom prst="ellipse">
            <a:avLst/>
          </a:prstGeom>
          <a:blipFill dpi="0" rotWithShape="1">
            <a:blip r:embed="rId2"/>
            <a:srcRect/>
            <a:stretch>
              <a:fillRect l="-36021" t="-8356" r="-34220" b="-511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Oval 3"/>
          <p:cNvSpPr/>
          <p:nvPr/>
        </p:nvSpPr>
        <p:spPr>
          <a:xfrm>
            <a:off x="8936504" y="2825496"/>
            <a:ext cx="1817624" cy="1817624"/>
          </a:xfrm>
          <a:prstGeom prst="ellipse">
            <a:avLst/>
          </a:prstGeom>
          <a:blipFill dpi="0" rotWithShape="1">
            <a:blip r:embed="rId3"/>
            <a:srcRect/>
            <a:stretch>
              <a:fillRect l="-97844" t="-37608" r="-70054" b="-37608"/>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Oval 2"/>
          <p:cNvSpPr/>
          <p:nvPr/>
        </p:nvSpPr>
        <p:spPr>
          <a:xfrm>
            <a:off x="1493288" y="2825496"/>
            <a:ext cx="1817624" cy="1817624"/>
          </a:xfrm>
          <a:prstGeom prst="ellipse">
            <a:avLst/>
          </a:prstGeom>
          <a:blipFill dpi="0" rotWithShape="1">
            <a:blip r:embed="rId4"/>
            <a:srcRect/>
            <a:stretch>
              <a:fillRect l="-84377" t="-62938" r="-48295" b="-11566"/>
            </a:stretch>
          </a:blipFill>
          <a:ln w="1270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0800000">
            <a:off x="5860472" y="0"/>
            <a:ext cx="471055" cy="22167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00942" y="504535"/>
            <a:ext cx="3842332" cy="3842330"/>
          </a:xfrm>
          <a:prstGeom prst="ellips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01868" y="4869836"/>
            <a:ext cx="2081720" cy="369332"/>
          </a:xfrm>
          <a:prstGeom prst="rect">
            <a:avLst/>
          </a:prstGeom>
          <a:noFill/>
        </p:spPr>
        <p:txBody>
          <a:bodyPr wrap="square" rtlCol="0">
            <a:spAutoFit/>
          </a:bodyPr>
          <a:lstStyle/>
          <a:p>
            <a:r>
              <a:rPr lang="en-US" altLang="zh-CN" dirty="0" smtClean="0">
                <a:latin typeface="Segoe UI Semibold" panose="020B0702040204020203" pitchFamily="34" charset="0"/>
                <a:cs typeface="Segoe UI Semibold" panose="020B0702040204020203" pitchFamily="34" charset="0"/>
              </a:rPr>
              <a:t>ETH</a:t>
            </a:r>
            <a:r>
              <a:rPr lang="zh-CN" altLang="en-US" dirty="0" smtClean="0">
                <a:latin typeface="Segoe UI Semibold" panose="020B0702040204020203" pitchFamily="34" charset="0"/>
                <a:cs typeface="Segoe UI Semibold" panose="020B0702040204020203" pitchFamily="34" charset="0"/>
              </a:rPr>
              <a:t> </a:t>
            </a:r>
            <a:r>
              <a:rPr lang="en-US" altLang="zh-CN" dirty="0" smtClean="0">
                <a:latin typeface="Segoe UI Semibold" panose="020B0702040204020203" pitchFamily="34" charset="0"/>
                <a:cs typeface="Segoe UI Semibold" panose="020B0702040204020203" pitchFamily="34" charset="0"/>
              </a:rPr>
              <a:t>FOMO3D</a:t>
            </a:r>
            <a:endParaRPr lang="zh-CN" altLang="en-US" dirty="0">
              <a:latin typeface="Segoe UI Semibold" panose="020B0702040204020203" pitchFamily="34" charset="0"/>
              <a:cs typeface="Segoe UI Semibold" panose="020B0702040204020203" pitchFamily="34" charset="0"/>
            </a:endParaRPr>
          </a:p>
        </p:txBody>
      </p:sp>
      <p:sp>
        <p:nvSpPr>
          <p:cNvPr id="16" name="文本框 15"/>
          <p:cNvSpPr txBox="1"/>
          <p:nvPr/>
        </p:nvSpPr>
        <p:spPr>
          <a:xfrm>
            <a:off x="9021027" y="4869836"/>
            <a:ext cx="2081720" cy="369332"/>
          </a:xfrm>
          <a:prstGeom prst="rect">
            <a:avLst/>
          </a:prstGeom>
          <a:noFill/>
        </p:spPr>
        <p:txBody>
          <a:bodyPr wrap="square" rtlCol="0">
            <a:spAutoFit/>
          </a:bodyPr>
          <a:lstStyle/>
          <a:p>
            <a:r>
              <a:rPr lang="en-US" altLang="zh-CN">
                <a:latin typeface="Segoe UI Semibold" panose="020B0702040204020203" pitchFamily="34" charset="0"/>
                <a:cs typeface="Segoe UI Semibold" panose="020B0702040204020203" pitchFamily="34" charset="0"/>
              </a:rPr>
              <a:t>EOS Pixel Master</a:t>
            </a:r>
            <a:endParaRPr lang="zh-CN" altLang="en-US" dirty="0">
              <a:latin typeface="Segoe UI Semibold" panose="020B0702040204020203" pitchFamily="34" charset="0"/>
              <a:cs typeface="Segoe UI Semibold" panose="020B0702040204020203" pitchFamily="34" charset="0"/>
            </a:endParaRPr>
          </a:p>
        </p:txBody>
      </p:sp>
      <p:sp>
        <p:nvSpPr>
          <p:cNvPr id="17" name="文本框 16"/>
          <p:cNvSpPr txBox="1"/>
          <p:nvPr/>
        </p:nvSpPr>
        <p:spPr>
          <a:xfrm>
            <a:off x="5341879" y="4789038"/>
            <a:ext cx="1738656" cy="400110"/>
          </a:xfrm>
          <a:prstGeom prst="rect">
            <a:avLst/>
          </a:prstGeom>
          <a:noFill/>
        </p:spPr>
        <p:txBody>
          <a:bodyPr wrap="square" rtlCol="0">
            <a:spAutoFit/>
          </a:bodyPr>
          <a:lstStyle/>
          <a:p>
            <a:r>
              <a:rPr lang="en-US" altLang="zh-CN" sz="2000" b="1" dirty="0" err="1">
                <a:latin typeface="Mongolian Baiti" charset="-122"/>
                <a:ea typeface="Mongolian Baiti" charset="-122"/>
                <a:cs typeface="Mongolian Baiti" charset="-122"/>
              </a:rPr>
              <a:t>CryptoKittes</a:t>
            </a:r>
            <a:endParaRPr lang="en-US" altLang="zh-CN" sz="2000" b="1" dirty="0">
              <a:latin typeface="Mongolian Baiti" charset="-122"/>
              <a:ea typeface="Mongolian Baiti" charset="-122"/>
              <a:cs typeface="Mongolian Baiti" charset="-122"/>
            </a:endParaRPr>
          </a:p>
        </p:txBody>
      </p:sp>
      <p:sp>
        <p:nvSpPr>
          <p:cNvPr id="18" name="弧形 17"/>
          <p:cNvSpPr/>
          <p:nvPr/>
        </p:nvSpPr>
        <p:spPr>
          <a:xfrm>
            <a:off x="1403927" y="2766962"/>
            <a:ext cx="1965155" cy="1965154"/>
          </a:xfrm>
          <a:prstGeom prst="arc">
            <a:avLst>
              <a:gd name="adj1" fmla="val 7732051"/>
              <a:gd name="adj2" fmla="val 11440080"/>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p:cNvSpPr/>
          <p:nvPr/>
        </p:nvSpPr>
        <p:spPr>
          <a:xfrm>
            <a:off x="8890447" y="2733964"/>
            <a:ext cx="1965155" cy="1969115"/>
          </a:xfrm>
          <a:prstGeom prst="arc">
            <a:avLst>
              <a:gd name="adj1" fmla="val 16128200"/>
              <a:gd name="adj2" fmla="val 20684307"/>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4034105" y="5841181"/>
            <a:ext cx="3982452" cy="523220"/>
          </a:xfrm>
          <a:prstGeom prst="rect">
            <a:avLst/>
          </a:prstGeom>
          <a:noFill/>
        </p:spPr>
        <p:txBody>
          <a:bodyPr wrap="square" rtlCol="0">
            <a:spAutoFit/>
          </a:bodyPr>
          <a:lstStyle/>
          <a:p>
            <a:r>
              <a:rPr lang="zh-CN" altLang="en-US" sz="1400" dirty="0">
                <a:solidFill>
                  <a:schemeClr val="tx1">
                    <a:lumMod val="50000"/>
                    <a:lumOff val="50000"/>
                  </a:schemeClr>
                </a:solidFill>
                <a:latin typeface="DengXian" charset="-122"/>
                <a:ea typeface="DengXian" charset="-122"/>
                <a:cs typeface="DengXian" charset="-122"/>
              </a:rPr>
              <a:t>区块链游戏层出不穷，涌现出</a:t>
            </a:r>
            <a:r>
              <a:rPr lang="en-US" altLang="zh-CN" sz="1400" dirty="0" err="1">
                <a:solidFill>
                  <a:schemeClr val="tx1">
                    <a:lumMod val="50000"/>
                    <a:lumOff val="50000"/>
                  </a:schemeClr>
                </a:solidFill>
                <a:latin typeface="DengXian" charset="-122"/>
                <a:ea typeface="DengXian" charset="-122"/>
                <a:cs typeface="DengXian" charset="-122"/>
              </a:rPr>
              <a:t>Fomo</a:t>
            </a:r>
            <a:r>
              <a:rPr lang="zh-CN" altLang="en-US" sz="1400" dirty="0">
                <a:solidFill>
                  <a:schemeClr val="tx1">
                    <a:lumMod val="50000"/>
                    <a:lumOff val="50000"/>
                  </a:schemeClr>
                </a:solidFill>
                <a:latin typeface="DengXian" charset="-122"/>
                <a:ea typeface="DengXian" charset="-122"/>
                <a:cs typeface="DengXian" charset="-122"/>
              </a:rPr>
              <a:t> </a:t>
            </a:r>
            <a:r>
              <a:rPr lang="en-US" altLang="zh-CN" sz="1400" dirty="0">
                <a:solidFill>
                  <a:schemeClr val="tx1">
                    <a:lumMod val="50000"/>
                    <a:lumOff val="50000"/>
                  </a:schemeClr>
                </a:solidFill>
                <a:latin typeface="DengXian" charset="-122"/>
                <a:ea typeface="DengXian" charset="-122"/>
                <a:cs typeface="DengXian" charset="-122"/>
              </a:rPr>
              <a:t>3D</a:t>
            </a:r>
            <a:r>
              <a:rPr lang="zh-CN" altLang="en-US" sz="1400" dirty="0">
                <a:solidFill>
                  <a:schemeClr val="tx1">
                    <a:lumMod val="50000"/>
                    <a:lumOff val="50000"/>
                  </a:schemeClr>
                </a:solidFill>
                <a:latin typeface="DengXian" charset="-122"/>
                <a:ea typeface="DengXian" charset="-122"/>
                <a:cs typeface="DengXian" charset="-122"/>
              </a:rPr>
              <a:t>、</a:t>
            </a:r>
            <a:r>
              <a:rPr lang="en-US" altLang="zh-CN" sz="1400" dirty="0">
                <a:solidFill>
                  <a:schemeClr val="tx1">
                    <a:lumMod val="50000"/>
                    <a:lumOff val="50000"/>
                  </a:schemeClr>
                </a:solidFill>
                <a:latin typeface="DengXian" charset="-122"/>
                <a:ea typeface="DengXian" charset="-122"/>
                <a:cs typeface="DengXian" charset="-122"/>
              </a:rPr>
              <a:t>EOS</a:t>
            </a:r>
            <a:r>
              <a:rPr lang="zh-CN" altLang="en-US" sz="1400" dirty="0">
                <a:solidFill>
                  <a:schemeClr val="tx1">
                    <a:lumMod val="50000"/>
                    <a:lumOff val="50000"/>
                  </a:schemeClr>
                </a:solidFill>
                <a:latin typeface="DengXian" charset="-122"/>
                <a:ea typeface="DengXian" charset="-122"/>
                <a:cs typeface="DengXian" charset="-122"/>
              </a:rPr>
              <a:t>像素大师等爆火的游戏，商业模式愈发</a:t>
            </a:r>
            <a:r>
              <a:rPr lang="zh-CN" altLang="en-US" sz="1400" dirty="0" smtClean="0">
                <a:solidFill>
                  <a:schemeClr val="tx1">
                    <a:lumMod val="50000"/>
                    <a:lumOff val="50000"/>
                  </a:schemeClr>
                </a:solidFill>
                <a:latin typeface="DengXian" charset="-122"/>
                <a:ea typeface="DengXian" charset="-122"/>
                <a:cs typeface="DengXian" charset="-122"/>
              </a:rPr>
              <a:t>清晰</a:t>
            </a:r>
            <a:endParaRPr lang="en-US" altLang="zh-CN" sz="1400" b="1" dirty="0">
              <a:solidFill>
                <a:schemeClr val="tx1">
                  <a:lumMod val="50000"/>
                  <a:lumOff val="50000"/>
                </a:schemeClr>
              </a:solidFill>
              <a:latin typeface="DengXian" charset="-122"/>
              <a:ea typeface="DengXian" charset="-122"/>
              <a:cs typeface="DengXian" charset="-122"/>
            </a:endParaRPr>
          </a:p>
        </p:txBody>
      </p:sp>
    </p:spTree>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7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31" presetClass="entr" presetSubtype="0" fill="hold" grpId="0" nodeType="withEffect">
                                  <p:stCondLst>
                                    <p:cond delay="15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750" fill="hold"/>
                                        <p:tgtEl>
                                          <p:spTgt spid="10"/>
                                        </p:tgtEl>
                                        <p:attrNameLst>
                                          <p:attrName>ppt_w</p:attrName>
                                        </p:attrNameLst>
                                      </p:cBhvr>
                                      <p:tavLst>
                                        <p:tav tm="0">
                                          <p:val>
                                            <p:fltVal val="0"/>
                                          </p:val>
                                        </p:tav>
                                        <p:tav tm="100000">
                                          <p:val>
                                            <p:strVal val="#ppt_w"/>
                                          </p:val>
                                        </p:tav>
                                      </p:tavLst>
                                    </p:anim>
                                    <p:anim calcmode="lin" valueType="num">
                                      <p:cBhvr>
                                        <p:cTn id="18" dur="750" fill="hold"/>
                                        <p:tgtEl>
                                          <p:spTgt spid="10"/>
                                        </p:tgtEl>
                                        <p:attrNameLst>
                                          <p:attrName>ppt_h</p:attrName>
                                        </p:attrNameLst>
                                      </p:cBhvr>
                                      <p:tavLst>
                                        <p:tav tm="0">
                                          <p:val>
                                            <p:fltVal val="0"/>
                                          </p:val>
                                        </p:tav>
                                        <p:tav tm="100000">
                                          <p:val>
                                            <p:strVal val="#ppt_h"/>
                                          </p:val>
                                        </p:tav>
                                      </p:tavLst>
                                    </p:anim>
                                    <p:anim calcmode="lin" valueType="num">
                                      <p:cBhvr>
                                        <p:cTn id="19" dur="750" fill="hold"/>
                                        <p:tgtEl>
                                          <p:spTgt spid="10"/>
                                        </p:tgtEl>
                                        <p:attrNameLst>
                                          <p:attrName>style.rotation</p:attrName>
                                        </p:attrNameLst>
                                      </p:cBhvr>
                                      <p:tavLst>
                                        <p:tav tm="0">
                                          <p:val>
                                            <p:fltVal val="90"/>
                                          </p:val>
                                        </p:tav>
                                        <p:tav tm="100000">
                                          <p:val>
                                            <p:fltVal val="0"/>
                                          </p:val>
                                        </p:tav>
                                      </p:tavLst>
                                    </p:anim>
                                    <p:animEffect transition="in" filter="fade">
                                      <p:cBhvr>
                                        <p:cTn id="20" dur="750"/>
                                        <p:tgtEl>
                                          <p:spTgt spid="10"/>
                                        </p:tgtEl>
                                      </p:cBhvr>
                                    </p:animEffect>
                                  </p:childTnLst>
                                </p:cTn>
                              </p:par>
                              <p:par>
                                <p:cTn id="21" presetID="31" presetClass="entr" presetSubtype="0" fill="hold" grpId="0" nodeType="withEffect">
                                  <p:stCondLst>
                                    <p:cond delay="1700"/>
                                  </p:stCondLst>
                                  <p:childTnLst>
                                    <p:set>
                                      <p:cBhvr>
                                        <p:cTn id="22" dur="1" fill="hold">
                                          <p:stCondLst>
                                            <p:cond delay="0"/>
                                          </p:stCondLst>
                                        </p:cTn>
                                        <p:tgtEl>
                                          <p:spTgt spid="2"/>
                                        </p:tgtEl>
                                        <p:attrNameLst>
                                          <p:attrName>style.visibility</p:attrName>
                                        </p:attrNameLst>
                                      </p:cBhvr>
                                      <p:to>
                                        <p:strVal val="visible"/>
                                      </p:to>
                                    </p:set>
                                    <p:anim calcmode="lin" valueType="num">
                                      <p:cBhvr>
                                        <p:cTn id="23" dur="750" fill="hold"/>
                                        <p:tgtEl>
                                          <p:spTgt spid="2"/>
                                        </p:tgtEl>
                                        <p:attrNameLst>
                                          <p:attrName>ppt_w</p:attrName>
                                        </p:attrNameLst>
                                      </p:cBhvr>
                                      <p:tavLst>
                                        <p:tav tm="0">
                                          <p:val>
                                            <p:fltVal val="0"/>
                                          </p:val>
                                        </p:tav>
                                        <p:tav tm="100000">
                                          <p:val>
                                            <p:strVal val="#ppt_w"/>
                                          </p:val>
                                        </p:tav>
                                      </p:tavLst>
                                    </p:anim>
                                    <p:anim calcmode="lin" valueType="num">
                                      <p:cBhvr>
                                        <p:cTn id="24" dur="750" fill="hold"/>
                                        <p:tgtEl>
                                          <p:spTgt spid="2"/>
                                        </p:tgtEl>
                                        <p:attrNameLst>
                                          <p:attrName>ppt_h</p:attrName>
                                        </p:attrNameLst>
                                      </p:cBhvr>
                                      <p:tavLst>
                                        <p:tav tm="0">
                                          <p:val>
                                            <p:fltVal val="0"/>
                                          </p:val>
                                        </p:tav>
                                        <p:tav tm="100000">
                                          <p:val>
                                            <p:strVal val="#ppt_h"/>
                                          </p:val>
                                        </p:tav>
                                      </p:tavLst>
                                    </p:anim>
                                    <p:anim calcmode="lin" valueType="num">
                                      <p:cBhvr>
                                        <p:cTn id="25" dur="750" fill="hold"/>
                                        <p:tgtEl>
                                          <p:spTgt spid="2"/>
                                        </p:tgtEl>
                                        <p:attrNameLst>
                                          <p:attrName>style.rotation</p:attrName>
                                        </p:attrNameLst>
                                      </p:cBhvr>
                                      <p:tavLst>
                                        <p:tav tm="0">
                                          <p:val>
                                            <p:fltVal val="90"/>
                                          </p:val>
                                        </p:tav>
                                        <p:tav tm="100000">
                                          <p:val>
                                            <p:fltVal val="0"/>
                                          </p:val>
                                        </p:tav>
                                      </p:tavLst>
                                    </p:anim>
                                    <p:animEffect transition="in" filter="fade">
                                      <p:cBhvr>
                                        <p:cTn id="26" dur="750"/>
                                        <p:tgtEl>
                                          <p:spTgt spid="2"/>
                                        </p:tgtEl>
                                      </p:cBhvr>
                                    </p:animEffect>
                                  </p:childTnLst>
                                </p:cTn>
                              </p:par>
                              <p:par>
                                <p:cTn id="27" presetID="13" presetClass="entr" presetSubtype="16" fill="hold" nodeType="withEffect">
                                  <p:stCondLst>
                                    <p:cond delay="2300"/>
                                  </p:stCondLst>
                                  <p:childTnLst>
                                    <p:set>
                                      <p:cBhvr>
                                        <p:cTn id="28" dur="1" fill="hold">
                                          <p:stCondLst>
                                            <p:cond delay="0"/>
                                          </p:stCondLst>
                                        </p:cTn>
                                        <p:tgtEl>
                                          <p:spTgt spid="14"/>
                                        </p:tgtEl>
                                        <p:attrNameLst>
                                          <p:attrName>style.visibility</p:attrName>
                                        </p:attrNameLst>
                                      </p:cBhvr>
                                      <p:to>
                                        <p:strVal val="visible"/>
                                      </p:to>
                                    </p:set>
                                    <p:animEffect transition="in" filter="plus(in)">
                                      <p:cBhvr>
                                        <p:cTn id="29" dur="1500"/>
                                        <p:tgtEl>
                                          <p:spTgt spid="14"/>
                                        </p:tgtEl>
                                      </p:cBhvr>
                                    </p:animEffect>
                                  </p:childTnLst>
                                </p:cTn>
                              </p:par>
                              <p:par>
                                <p:cTn id="30" presetID="31" presetClass="entr" presetSubtype="0" fill="hold" grpId="0" nodeType="withEffect">
                                  <p:stCondLst>
                                    <p:cond delay="3600"/>
                                  </p:stCondLst>
                                  <p:childTnLst>
                                    <p:set>
                                      <p:cBhvr>
                                        <p:cTn id="31" dur="1" fill="hold">
                                          <p:stCondLst>
                                            <p:cond delay="0"/>
                                          </p:stCondLst>
                                        </p:cTn>
                                        <p:tgtEl>
                                          <p:spTgt spid="3"/>
                                        </p:tgtEl>
                                        <p:attrNameLst>
                                          <p:attrName>style.visibility</p:attrName>
                                        </p:attrNameLst>
                                      </p:cBhvr>
                                      <p:to>
                                        <p:strVal val="visible"/>
                                      </p:to>
                                    </p:set>
                                    <p:anim calcmode="lin" valueType="num">
                                      <p:cBhvr>
                                        <p:cTn id="32" dur="750" fill="hold"/>
                                        <p:tgtEl>
                                          <p:spTgt spid="3"/>
                                        </p:tgtEl>
                                        <p:attrNameLst>
                                          <p:attrName>ppt_w</p:attrName>
                                        </p:attrNameLst>
                                      </p:cBhvr>
                                      <p:tavLst>
                                        <p:tav tm="0">
                                          <p:val>
                                            <p:fltVal val="0"/>
                                          </p:val>
                                        </p:tav>
                                        <p:tav tm="100000">
                                          <p:val>
                                            <p:strVal val="#ppt_w"/>
                                          </p:val>
                                        </p:tav>
                                      </p:tavLst>
                                    </p:anim>
                                    <p:anim calcmode="lin" valueType="num">
                                      <p:cBhvr>
                                        <p:cTn id="33" dur="750" fill="hold"/>
                                        <p:tgtEl>
                                          <p:spTgt spid="3"/>
                                        </p:tgtEl>
                                        <p:attrNameLst>
                                          <p:attrName>ppt_h</p:attrName>
                                        </p:attrNameLst>
                                      </p:cBhvr>
                                      <p:tavLst>
                                        <p:tav tm="0">
                                          <p:val>
                                            <p:fltVal val="0"/>
                                          </p:val>
                                        </p:tav>
                                        <p:tav tm="100000">
                                          <p:val>
                                            <p:strVal val="#ppt_h"/>
                                          </p:val>
                                        </p:tav>
                                      </p:tavLst>
                                    </p:anim>
                                    <p:anim calcmode="lin" valueType="num">
                                      <p:cBhvr>
                                        <p:cTn id="34" dur="750" fill="hold"/>
                                        <p:tgtEl>
                                          <p:spTgt spid="3"/>
                                        </p:tgtEl>
                                        <p:attrNameLst>
                                          <p:attrName>style.rotation</p:attrName>
                                        </p:attrNameLst>
                                      </p:cBhvr>
                                      <p:tavLst>
                                        <p:tav tm="0">
                                          <p:val>
                                            <p:fltVal val="90"/>
                                          </p:val>
                                        </p:tav>
                                        <p:tav tm="100000">
                                          <p:val>
                                            <p:fltVal val="0"/>
                                          </p:val>
                                        </p:tav>
                                      </p:tavLst>
                                    </p:anim>
                                    <p:animEffect transition="in" filter="fade">
                                      <p:cBhvr>
                                        <p:cTn id="35" dur="750"/>
                                        <p:tgtEl>
                                          <p:spTgt spid="3"/>
                                        </p:tgtEl>
                                      </p:cBhvr>
                                    </p:animEffect>
                                  </p:childTnLst>
                                </p:cTn>
                              </p:par>
                              <p:par>
                                <p:cTn id="36" presetID="31" presetClass="entr" presetSubtype="0" fill="hold" grpId="0" nodeType="withEffect">
                                  <p:stCondLst>
                                    <p:cond delay="4300"/>
                                  </p:stCondLst>
                                  <p:childTnLst>
                                    <p:set>
                                      <p:cBhvr>
                                        <p:cTn id="37" dur="1" fill="hold">
                                          <p:stCondLst>
                                            <p:cond delay="0"/>
                                          </p:stCondLst>
                                        </p:cTn>
                                        <p:tgtEl>
                                          <p:spTgt spid="4"/>
                                        </p:tgtEl>
                                        <p:attrNameLst>
                                          <p:attrName>style.visibility</p:attrName>
                                        </p:attrNameLst>
                                      </p:cBhvr>
                                      <p:to>
                                        <p:strVal val="visible"/>
                                      </p:to>
                                    </p:set>
                                    <p:anim calcmode="lin" valueType="num">
                                      <p:cBhvr>
                                        <p:cTn id="38" dur="750" fill="hold"/>
                                        <p:tgtEl>
                                          <p:spTgt spid="4"/>
                                        </p:tgtEl>
                                        <p:attrNameLst>
                                          <p:attrName>ppt_w</p:attrName>
                                        </p:attrNameLst>
                                      </p:cBhvr>
                                      <p:tavLst>
                                        <p:tav tm="0">
                                          <p:val>
                                            <p:fltVal val="0"/>
                                          </p:val>
                                        </p:tav>
                                        <p:tav tm="100000">
                                          <p:val>
                                            <p:strVal val="#ppt_w"/>
                                          </p:val>
                                        </p:tav>
                                      </p:tavLst>
                                    </p:anim>
                                    <p:anim calcmode="lin" valueType="num">
                                      <p:cBhvr>
                                        <p:cTn id="39" dur="750" fill="hold"/>
                                        <p:tgtEl>
                                          <p:spTgt spid="4"/>
                                        </p:tgtEl>
                                        <p:attrNameLst>
                                          <p:attrName>ppt_h</p:attrName>
                                        </p:attrNameLst>
                                      </p:cBhvr>
                                      <p:tavLst>
                                        <p:tav tm="0">
                                          <p:val>
                                            <p:fltVal val="0"/>
                                          </p:val>
                                        </p:tav>
                                        <p:tav tm="100000">
                                          <p:val>
                                            <p:strVal val="#ppt_h"/>
                                          </p:val>
                                        </p:tav>
                                      </p:tavLst>
                                    </p:anim>
                                    <p:anim calcmode="lin" valueType="num">
                                      <p:cBhvr>
                                        <p:cTn id="40" dur="750" fill="hold"/>
                                        <p:tgtEl>
                                          <p:spTgt spid="4"/>
                                        </p:tgtEl>
                                        <p:attrNameLst>
                                          <p:attrName>style.rotation</p:attrName>
                                        </p:attrNameLst>
                                      </p:cBhvr>
                                      <p:tavLst>
                                        <p:tav tm="0">
                                          <p:val>
                                            <p:fltVal val="90"/>
                                          </p:val>
                                        </p:tav>
                                        <p:tav tm="100000">
                                          <p:val>
                                            <p:fltVal val="0"/>
                                          </p:val>
                                        </p:tav>
                                      </p:tavLst>
                                    </p:anim>
                                    <p:animEffect transition="in" filter="fade">
                                      <p:cBhvr>
                                        <p:cTn id="41" dur="750"/>
                                        <p:tgtEl>
                                          <p:spTgt spid="4"/>
                                        </p:tgtEl>
                                      </p:cBhvr>
                                    </p:animEffect>
                                  </p:childTnLst>
                                </p:cTn>
                              </p:par>
                              <p:par>
                                <p:cTn id="42" presetID="22" presetClass="entr" presetSubtype="4" fill="hold" grpId="0" nodeType="withEffect">
                                  <p:stCondLst>
                                    <p:cond delay="410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par>
                                <p:cTn id="45" presetID="22" presetClass="entr" presetSubtype="1" fill="hold" grpId="0" nodeType="withEffect">
                                  <p:stCondLst>
                                    <p:cond delay="430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par>
                                <p:cTn id="48" presetID="53" presetClass="entr" presetSubtype="16" fill="hold" grpId="0" nodeType="withEffect">
                                  <p:stCondLst>
                                    <p:cond delay="4700"/>
                                  </p:stCondLst>
                                  <p:iterate type="lt">
                                    <p:tmPct val="7000"/>
                                  </p:iterate>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par>
                                <p:cTn id="53" presetID="53" presetClass="entr" presetSubtype="16" fill="hold" grpId="0" nodeType="withEffect">
                                  <p:stCondLst>
                                    <p:cond delay="5300"/>
                                  </p:stCondLst>
                                  <p:iterate type="lt">
                                    <p:tmPct val="7000"/>
                                  </p:iterate>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par>
                                <p:cTn id="58" presetID="53" presetClass="entr" presetSubtype="16" fill="hold" grpId="0" nodeType="withEffect">
                                  <p:stCondLst>
                                    <p:cond delay="6300"/>
                                  </p:stCondLst>
                                  <p:iterate type="lt">
                                    <p:tmPct val="5000"/>
                                  </p:iterate>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par>
                                <p:cTn id="63" presetID="53" presetClass="entr" presetSubtype="16" fill="hold" grpId="0" nodeType="withEffect">
                                  <p:stCondLst>
                                    <p:cond delay="6300"/>
                                  </p:stCondLst>
                                  <p:iterate type="lt">
                                    <p:tmPct val="5000"/>
                                  </p:iterate>
                                  <p:childTnLst>
                                    <p:set>
                                      <p:cBhvr>
                                        <p:cTn id="64" dur="1" fill="hold">
                                          <p:stCondLst>
                                            <p:cond delay="0"/>
                                          </p:stCondLst>
                                        </p:cTn>
                                        <p:tgtEl>
                                          <p:spTgt spid="20"/>
                                        </p:tgtEl>
                                        <p:attrNameLst>
                                          <p:attrName>style.visibility</p:attrName>
                                        </p:attrNameLst>
                                      </p:cBhvr>
                                      <p:to>
                                        <p:strVal val="visible"/>
                                      </p:to>
                                    </p:set>
                                    <p:anim calcmode="lin" valueType="num">
                                      <p:cBhvr>
                                        <p:cTn id="65" dur="500" fill="hold"/>
                                        <p:tgtEl>
                                          <p:spTgt spid="20"/>
                                        </p:tgtEl>
                                        <p:attrNameLst>
                                          <p:attrName>ppt_w</p:attrName>
                                        </p:attrNameLst>
                                      </p:cBhvr>
                                      <p:tavLst>
                                        <p:tav tm="0">
                                          <p:val>
                                            <p:fltVal val="0"/>
                                          </p:val>
                                        </p:tav>
                                        <p:tav tm="100000">
                                          <p:val>
                                            <p:strVal val="#ppt_w"/>
                                          </p:val>
                                        </p:tav>
                                      </p:tavLst>
                                    </p:anim>
                                    <p:anim calcmode="lin" valueType="num">
                                      <p:cBhvr>
                                        <p:cTn id="66" dur="500" fill="hold"/>
                                        <p:tgtEl>
                                          <p:spTgt spid="20"/>
                                        </p:tgtEl>
                                        <p:attrNameLst>
                                          <p:attrName>ppt_h</p:attrName>
                                        </p:attrNameLst>
                                      </p:cBhvr>
                                      <p:tavLst>
                                        <p:tav tm="0">
                                          <p:val>
                                            <p:fltVal val="0"/>
                                          </p:val>
                                        </p:tav>
                                        <p:tav tm="100000">
                                          <p:val>
                                            <p:strVal val="#ppt_h"/>
                                          </p:val>
                                        </p:tav>
                                      </p:tavLst>
                                    </p:anim>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4" grpId="0" animBg="1"/>
      <p:bldP spid="3" grpId="0" animBg="1"/>
      <p:bldP spid="9" grpId="0" animBg="1"/>
      <p:bldP spid="10" grpId="0" animBg="1"/>
      <p:bldP spid="15" grpId="0"/>
      <p:bldP spid="16" grpId="0"/>
      <p:bldP spid="17" grpId="0"/>
      <p:bldP spid="18" grpId="0" animBg="1"/>
      <p:bldP spid="19"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p:cNvSpPr/>
          <p:nvPr/>
        </p:nvSpPr>
        <p:spPr>
          <a:xfrm>
            <a:off x="4486323" y="1054415"/>
            <a:ext cx="3222022" cy="3222022"/>
          </a:xfrm>
          <a:prstGeom prst="ellipse">
            <a:avLst/>
          </a:prstGeom>
          <a:blipFill dpi="0" rotWithShape="1">
            <a:blip r:embed="rId2"/>
            <a:srcRect/>
            <a:stretch>
              <a:fillRect l="-82424" t="-74129" r="-82424" b="-2069"/>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960190" y="4771915"/>
            <a:ext cx="4366442" cy="646331"/>
          </a:xfrm>
          <a:prstGeom prst="rect">
            <a:avLst/>
          </a:prstGeom>
          <a:noFill/>
        </p:spPr>
        <p:txBody>
          <a:bodyPr wrap="square" rtlCol="0">
            <a:spAutoFit/>
          </a:bodyPr>
          <a:lstStyle/>
          <a:p>
            <a:r>
              <a:rPr lang="en-US" altLang="zh-CN" sz="3600" dirty="0" err="1">
                <a:latin typeface="Segoe UI Semibold" panose="020B0702040204020203" pitchFamily="34" charset="0"/>
                <a:cs typeface="Segoe UI Semibold" panose="020B0702040204020203" pitchFamily="34" charset="0"/>
              </a:rPr>
              <a:t>SnowBall</a:t>
            </a:r>
            <a:r>
              <a:rPr lang="zh-CN" altLang="en-US" sz="3600" dirty="0">
                <a:latin typeface="Segoe UI Semibold" panose="020B0702040204020203" pitchFamily="34" charset="0"/>
                <a:cs typeface="Segoe UI Semibold" panose="020B0702040204020203" pitchFamily="34" charset="0"/>
              </a:rPr>
              <a:t>交易所简介</a:t>
            </a:r>
            <a:endParaRPr lang="zh-CN" altLang="en-US" sz="3600" dirty="0">
              <a:latin typeface="Segoe UI Semibold" panose="020B0702040204020203" pitchFamily="34" charset="0"/>
              <a:cs typeface="Segoe UI Semibold" panose="020B0702040204020203" pitchFamily="34" charset="0"/>
            </a:endParaRPr>
          </a:p>
        </p:txBody>
      </p:sp>
      <p:sp>
        <p:nvSpPr>
          <p:cNvPr id="45" name="椭圆 44"/>
          <p:cNvSpPr/>
          <p:nvPr/>
        </p:nvSpPr>
        <p:spPr>
          <a:xfrm>
            <a:off x="5280514" y="1777024"/>
            <a:ext cx="1630973" cy="1630974"/>
          </a:xfrm>
          <a:prstGeom prst="ellipse">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186931" y="1683441"/>
            <a:ext cx="1818140" cy="1818140"/>
          </a:xfrm>
          <a:prstGeom prst="ellipse">
            <a:avLst/>
          </a:prstGeom>
          <a:no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483175" y="3520397"/>
            <a:ext cx="119156" cy="119156"/>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673158" y="3434556"/>
            <a:ext cx="69190" cy="691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5167885" y="2665426"/>
            <a:ext cx="73503" cy="73503"/>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p:cNvSpPr txBox="1"/>
          <p:nvPr/>
        </p:nvSpPr>
        <p:spPr>
          <a:xfrm>
            <a:off x="5580209" y="1886379"/>
            <a:ext cx="1126405" cy="1107996"/>
          </a:xfrm>
          <a:prstGeom prst="rect">
            <a:avLst/>
          </a:prstGeom>
          <a:noFill/>
        </p:spPr>
        <p:txBody>
          <a:bodyPr wrap="square" rtlCol="0">
            <a:spAutoFit/>
          </a:bodyPr>
          <a:lstStyle/>
          <a:p>
            <a:r>
              <a:rPr lang="en-US" altLang="zh-CN" sz="6600" dirty="0">
                <a:solidFill>
                  <a:schemeClr val="bg1">
                    <a:lumMod val="95000"/>
                  </a:schemeClr>
                </a:solidFill>
                <a:latin typeface="Calibri" panose="020F0502020204030204" pitchFamily="34" charset="0"/>
                <a:ea typeface="+mj-ea"/>
                <a:cs typeface="Calibri" panose="020F0502020204030204" pitchFamily="34" charset="0"/>
              </a:rPr>
              <a:t>02</a:t>
            </a:r>
            <a:endParaRPr lang="zh-CN" altLang="en-US" sz="6600" dirty="0">
              <a:solidFill>
                <a:schemeClr val="bg1">
                  <a:lumMod val="95000"/>
                </a:schemeClr>
              </a:solidFill>
              <a:latin typeface="Calibri" panose="020F0502020204030204" pitchFamily="34" charset="0"/>
              <a:ea typeface="+mj-ea"/>
              <a:cs typeface="Calibri" panose="020F0502020204030204" pitchFamily="34" charset="0"/>
            </a:endParaRPr>
          </a:p>
        </p:txBody>
      </p:sp>
      <p:grpSp>
        <p:nvGrpSpPr>
          <p:cNvPr id="55" name="组合 54"/>
          <p:cNvGrpSpPr/>
          <p:nvPr/>
        </p:nvGrpSpPr>
        <p:grpSpPr>
          <a:xfrm>
            <a:off x="5044791" y="1510781"/>
            <a:ext cx="2116445" cy="2161093"/>
            <a:chOff x="5044791" y="1510781"/>
            <a:chExt cx="2116445" cy="2161093"/>
          </a:xfrm>
        </p:grpSpPr>
        <p:sp>
          <p:nvSpPr>
            <p:cNvPr id="56" name="弧形 55"/>
            <p:cNvSpPr/>
            <p:nvPr/>
          </p:nvSpPr>
          <p:spPr>
            <a:xfrm>
              <a:off x="5044791" y="1523617"/>
              <a:ext cx="2116445" cy="2148257"/>
            </a:xfrm>
            <a:prstGeom prst="arc">
              <a:avLst>
                <a:gd name="adj1" fmla="val 16135557"/>
                <a:gd name="adj2" fmla="val 893857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椭圆 56"/>
            <p:cNvSpPr/>
            <p:nvPr/>
          </p:nvSpPr>
          <p:spPr>
            <a:xfrm>
              <a:off x="6068704" y="1510781"/>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5177571" y="3129313"/>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4705970" y="1257299"/>
            <a:ext cx="2698189" cy="2748055"/>
            <a:chOff x="4705970" y="1257299"/>
            <a:chExt cx="2698189" cy="2748055"/>
          </a:xfrm>
        </p:grpSpPr>
        <p:sp>
          <p:nvSpPr>
            <p:cNvPr id="60" name="弧形 59"/>
            <p:cNvSpPr/>
            <p:nvPr/>
          </p:nvSpPr>
          <p:spPr>
            <a:xfrm>
              <a:off x="4705970" y="1269126"/>
              <a:ext cx="2698189" cy="2724217"/>
            </a:xfrm>
            <a:prstGeom prst="arc">
              <a:avLst>
                <a:gd name="adj1" fmla="val 5368489"/>
                <a:gd name="adj2" fmla="val 16261056"/>
              </a:avLst>
            </a:prstGeom>
            <a:noFill/>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椭圆 60"/>
            <p:cNvSpPr/>
            <p:nvPr/>
          </p:nvSpPr>
          <p:spPr>
            <a:xfrm>
              <a:off x="6068704" y="1257299"/>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050909" y="3976724"/>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a:off x="5280513" y="1523617"/>
            <a:ext cx="2123646" cy="2261506"/>
            <a:chOff x="5280513" y="1523617"/>
            <a:chExt cx="2123646" cy="2261506"/>
          </a:xfrm>
        </p:grpSpPr>
        <p:sp>
          <p:nvSpPr>
            <p:cNvPr id="64" name="弧形 63"/>
            <p:cNvSpPr/>
            <p:nvPr/>
          </p:nvSpPr>
          <p:spPr>
            <a:xfrm>
              <a:off x="5280513" y="1523617"/>
              <a:ext cx="2123646" cy="2261506"/>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椭圆 64"/>
            <p:cNvSpPr/>
            <p:nvPr/>
          </p:nvSpPr>
          <p:spPr>
            <a:xfrm>
              <a:off x="6991645" y="3518145"/>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椭圆 65"/>
          <p:cNvSpPr/>
          <p:nvPr/>
        </p:nvSpPr>
        <p:spPr>
          <a:xfrm>
            <a:off x="7403596" y="1463180"/>
            <a:ext cx="95201" cy="952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5708606" y="2816644"/>
            <a:ext cx="741866" cy="369332"/>
          </a:xfrm>
          <a:prstGeom prst="rect">
            <a:avLst/>
          </a:prstGeom>
          <a:noFill/>
        </p:spPr>
        <p:txBody>
          <a:bodyPr wrap="square" rtlCol="0">
            <a:spAutoFit/>
          </a:bodyPr>
          <a:lstStyle/>
          <a:p>
            <a:r>
              <a:rPr lang="en-US" altLang="zh-CN" b="1" dirty="0">
                <a:solidFill>
                  <a:schemeClr val="bg1">
                    <a:lumMod val="95000"/>
                  </a:schemeClr>
                </a:solidFill>
                <a:latin typeface="+mn-ea"/>
              </a:rPr>
              <a:t>PART</a:t>
            </a:r>
            <a:endParaRPr lang="zh-CN" altLang="en-US" b="1" dirty="0">
              <a:solidFill>
                <a:schemeClr val="bg1">
                  <a:lumMod val="95000"/>
                </a:schemeClr>
              </a:solidFill>
              <a:latin typeface="+mn-ea"/>
            </a:endParaRPr>
          </a:p>
        </p:txBody>
      </p:sp>
      <p:sp>
        <p:nvSpPr>
          <p:cNvPr id="68" name="Oval 42"/>
          <p:cNvSpPr/>
          <p:nvPr/>
        </p:nvSpPr>
        <p:spPr>
          <a:xfrm>
            <a:off x="4316399" y="885825"/>
            <a:ext cx="3559202" cy="3559202"/>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944009" y="1683441"/>
            <a:ext cx="144718" cy="14471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5179143" y="1552171"/>
            <a:ext cx="58600" cy="5860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5035306" y="3512891"/>
            <a:ext cx="107812" cy="118372"/>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7318444" y="2293374"/>
            <a:ext cx="95201" cy="95201"/>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par>
                                <p:cTn id="10" presetID="50" presetClass="entr" presetSubtype="0" decel="100000" fill="hold" grpId="0" nodeType="withEffect">
                                  <p:stCondLst>
                                    <p:cond delay="200"/>
                                  </p:stCondLst>
                                  <p:childTnLst>
                                    <p:set>
                                      <p:cBhvr>
                                        <p:cTn id="11" dur="1" fill="hold">
                                          <p:stCondLst>
                                            <p:cond delay="0"/>
                                          </p:stCondLst>
                                        </p:cTn>
                                        <p:tgtEl>
                                          <p:spTgt spid="54"/>
                                        </p:tgtEl>
                                        <p:attrNameLst>
                                          <p:attrName>style.visibility</p:attrName>
                                        </p:attrNameLst>
                                      </p:cBhvr>
                                      <p:to>
                                        <p:strVal val="visible"/>
                                      </p:to>
                                    </p:set>
                                    <p:anim calcmode="lin" valueType="num">
                                      <p:cBhvr>
                                        <p:cTn id="12" dur="1000" fill="hold"/>
                                        <p:tgtEl>
                                          <p:spTgt spid="54"/>
                                        </p:tgtEl>
                                        <p:attrNameLst>
                                          <p:attrName>ppt_w</p:attrName>
                                        </p:attrNameLst>
                                      </p:cBhvr>
                                      <p:tavLst>
                                        <p:tav tm="0">
                                          <p:val>
                                            <p:strVal val="#ppt_w+.3"/>
                                          </p:val>
                                        </p:tav>
                                        <p:tav tm="100000">
                                          <p:val>
                                            <p:strVal val="#ppt_w"/>
                                          </p:val>
                                        </p:tav>
                                      </p:tavLst>
                                    </p:anim>
                                    <p:anim calcmode="lin" valueType="num">
                                      <p:cBhvr>
                                        <p:cTn id="13" dur="1000" fill="hold"/>
                                        <p:tgtEl>
                                          <p:spTgt spid="54"/>
                                        </p:tgtEl>
                                        <p:attrNameLst>
                                          <p:attrName>ppt_h</p:attrName>
                                        </p:attrNameLst>
                                      </p:cBhvr>
                                      <p:tavLst>
                                        <p:tav tm="0">
                                          <p:val>
                                            <p:strVal val="#ppt_h"/>
                                          </p:val>
                                        </p:tav>
                                        <p:tav tm="100000">
                                          <p:val>
                                            <p:strVal val="#ppt_h"/>
                                          </p:val>
                                        </p:tav>
                                      </p:tavLst>
                                    </p:anim>
                                    <p:animEffect transition="in" filter="fade">
                                      <p:cBhvr>
                                        <p:cTn id="14" dur="1000"/>
                                        <p:tgtEl>
                                          <p:spTgt spid="54"/>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67"/>
                                        </p:tgtEl>
                                        <p:attrNameLst>
                                          <p:attrName>style.visibility</p:attrName>
                                        </p:attrNameLst>
                                      </p:cBhvr>
                                      <p:to>
                                        <p:strVal val="visible"/>
                                      </p:to>
                                    </p:set>
                                    <p:anim calcmode="lin" valueType="num">
                                      <p:cBhvr>
                                        <p:cTn id="17" dur="500" fill="hold"/>
                                        <p:tgtEl>
                                          <p:spTgt spid="67"/>
                                        </p:tgtEl>
                                        <p:attrNameLst>
                                          <p:attrName>ppt_w</p:attrName>
                                        </p:attrNameLst>
                                      </p:cBhvr>
                                      <p:tavLst>
                                        <p:tav tm="0">
                                          <p:val>
                                            <p:fltVal val="0"/>
                                          </p:val>
                                        </p:tav>
                                        <p:tav tm="100000">
                                          <p:val>
                                            <p:strVal val="#ppt_w"/>
                                          </p:val>
                                        </p:tav>
                                      </p:tavLst>
                                    </p:anim>
                                    <p:anim calcmode="lin" valueType="num">
                                      <p:cBhvr>
                                        <p:cTn id="18" dur="500" fill="hold"/>
                                        <p:tgtEl>
                                          <p:spTgt spid="67"/>
                                        </p:tgtEl>
                                        <p:attrNameLst>
                                          <p:attrName>ppt_h</p:attrName>
                                        </p:attrNameLst>
                                      </p:cBhvr>
                                      <p:tavLst>
                                        <p:tav tm="0">
                                          <p:val>
                                            <p:fltVal val="0"/>
                                          </p:val>
                                        </p:tav>
                                        <p:tav tm="100000">
                                          <p:val>
                                            <p:strVal val="#ppt_h"/>
                                          </p:val>
                                        </p:tav>
                                      </p:tavLst>
                                    </p:anim>
                                    <p:animEffect transition="in" filter="fade">
                                      <p:cBhvr>
                                        <p:cTn id="19" dur="500"/>
                                        <p:tgtEl>
                                          <p:spTgt spid="67"/>
                                        </p:tgtEl>
                                      </p:cBhvr>
                                    </p:animEffect>
                                  </p:childTnLst>
                                </p:cTn>
                              </p:par>
                              <p:par>
                                <p:cTn id="20" presetID="18" presetClass="entr" presetSubtype="12" fill="hold" grpId="0" nodeType="withEffect">
                                  <p:stCondLst>
                                    <p:cond delay="400"/>
                                  </p:stCondLst>
                                  <p:childTnLst>
                                    <p:set>
                                      <p:cBhvr>
                                        <p:cTn id="21" dur="1" fill="hold">
                                          <p:stCondLst>
                                            <p:cond delay="0"/>
                                          </p:stCondLst>
                                        </p:cTn>
                                        <p:tgtEl>
                                          <p:spTgt spid="68"/>
                                        </p:tgtEl>
                                        <p:attrNameLst>
                                          <p:attrName>style.visibility</p:attrName>
                                        </p:attrNameLst>
                                      </p:cBhvr>
                                      <p:to>
                                        <p:strVal val="visible"/>
                                      </p:to>
                                    </p:set>
                                    <p:animEffect transition="in" filter="strips(downLeft)">
                                      <p:cBhvr>
                                        <p:cTn id="22" dur="750"/>
                                        <p:tgtEl>
                                          <p:spTgt spid="68"/>
                                        </p:tgtEl>
                                      </p:cBhvr>
                                    </p:animEffect>
                                  </p:childTnLst>
                                </p:cTn>
                              </p:par>
                              <p:par>
                                <p:cTn id="23" presetID="18" presetClass="entr" presetSubtype="12" fill="hold" nodeType="withEffect">
                                  <p:stCondLst>
                                    <p:cond delay="600"/>
                                  </p:stCondLst>
                                  <p:childTnLst>
                                    <p:set>
                                      <p:cBhvr>
                                        <p:cTn id="24" dur="1" fill="hold">
                                          <p:stCondLst>
                                            <p:cond delay="0"/>
                                          </p:stCondLst>
                                        </p:cTn>
                                        <p:tgtEl>
                                          <p:spTgt spid="63"/>
                                        </p:tgtEl>
                                        <p:attrNameLst>
                                          <p:attrName>style.visibility</p:attrName>
                                        </p:attrNameLst>
                                      </p:cBhvr>
                                      <p:to>
                                        <p:strVal val="visible"/>
                                      </p:to>
                                    </p:set>
                                    <p:animEffect transition="in" filter="strips(downLeft)">
                                      <p:cBhvr>
                                        <p:cTn id="25" dur="750"/>
                                        <p:tgtEl>
                                          <p:spTgt spid="63"/>
                                        </p:tgtEl>
                                      </p:cBhvr>
                                    </p:animEffect>
                                  </p:childTnLst>
                                </p:cTn>
                              </p:par>
                              <p:par>
                                <p:cTn id="26" presetID="18" presetClass="entr" presetSubtype="3" fill="hold" nodeType="withEffect">
                                  <p:stCondLst>
                                    <p:cond delay="800"/>
                                  </p:stCondLst>
                                  <p:childTnLst>
                                    <p:set>
                                      <p:cBhvr>
                                        <p:cTn id="27" dur="1" fill="hold">
                                          <p:stCondLst>
                                            <p:cond delay="0"/>
                                          </p:stCondLst>
                                        </p:cTn>
                                        <p:tgtEl>
                                          <p:spTgt spid="59"/>
                                        </p:tgtEl>
                                        <p:attrNameLst>
                                          <p:attrName>style.visibility</p:attrName>
                                        </p:attrNameLst>
                                      </p:cBhvr>
                                      <p:to>
                                        <p:strVal val="visible"/>
                                      </p:to>
                                    </p:set>
                                    <p:animEffect transition="in" filter="strips(upRight)">
                                      <p:cBhvr>
                                        <p:cTn id="28" dur="750"/>
                                        <p:tgtEl>
                                          <p:spTgt spid="59"/>
                                        </p:tgtEl>
                                      </p:cBhvr>
                                    </p:animEffect>
                                  </p:childTnLst>
                                </p:cTn>
                              </p:par>
                              <p:par>
                                <p:cTn id="29" presetID="18" presetClass="entr" presetSubtype="12" fill="hold" nodeType="withEffect">
                                  <p:stCondLst>
                                    <p:cond delay="1000"/>
                                  </p:stCondLst>
                                  <p:childTnLst>
                                    <p:set>
                                      <p:cBhvr>
                                        <p:cTn id="30" dur="1" fill="hold">
                                          <p:stCondLst>
                                            <p:cond delay="0"/>
                                          </p:stCondLst>
                                        </p:cTn>
                                        <p:tgtEl>
                                          <p:spTgt spid="55"/>
                                        </p:tgtEl>
                                        <p:attrNameLst>
                                          <p:attrName>style.visibility</p:attrName>
                                        </p:attrNameLst>
                                      </p:cBhvr>
                                      <p:to>
                                        <p:strVal val="visible"/>
                                      </p:to>
                                    </p:set>
                                    <p:animEffect transition="in" filter="strips(downLeft)">
                                      <p:cBhvr>
                                        <p:cTn id="31" dur="750"/>
                                        <p:tgtEl>
                                          <p:spTgt spid="55"/>
                                        </p:tgtEl>
                                      </p:cBhvr>
                                    </p:animEffect>
                                  </p:childTnLst>
                                </p:cTn>
                              </p:par>
                              <p:par>
                                <p:cTn id="32" presetID="18" presetClass="entr" presetSubtype="3" fill="hold" grpId="0" nodeType="withEffect">
                                  <p:stCondLst>
                                    <p:cond delay="1100"/>
                                  </p:stCondLst>
                                  <p:childTnLst>
                                    <p:set>
                                      <p:cBhvr>
                                        <p:cTn id="33" dur="1" fill="hold">
                                          <p:stCondLst>
                                            <p:cond delay="0"/>
                                          </p:stCondLst>
                                        </p:cTn>
                                        <p:tgtEl>
                                          <p:spTgt spid="46"/>
                                        </p:tgtEl>
                                        <p:attrNameLst>
                                          <p:attrName>style.visibility</p:attrName>
                                        </p:attrNameLst>
                                      </p:cBhvr>
                                      <p:to>
                                        <p:strVal val="visible"/>
                                      </p:to>
                                    </p:set>
                                    <p:animEffect transition="in" filter="strips(upRight)">
                                      <p:cBhvr>
                                        <p:cTn id="34" dur="750"/>
                                        <p:tgtEl>
                                          <p:spTgt spid="46"/>
                                        </p:tgtEl>
                                      </p:cBhvr>
                                    </p:animEffect>
                                  </p:childTnLst>
                                </p:cTn>
                              </p:par>
                              <p:par>
                                <p:cTn id="35" presetID="2" presetClass="entr" presetSubtype="1" decel="100000" fill="hold" grpId="0" nodeType="withEffect">
                                  <p:stCondLst>
                                    <p:cond delay="180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1000" fill="hold"/>
                                        <p:tgtEl>
                                          <p:spTgt spid="66"/>
                                        </p:tgtEl>
                                        <p:attrNameLst>
                                          <p:attrName>ppt_x</p:attrName>
                                        </p:attrNameLst>
                                      </p:cBhvr>
                                      <p:tavLst>
                                        <p:tav tm="0">
                                          <p:val>
                                            <p:strVal val="#ppt_x"/>
                                          </p:val>
                                        </p:tav>
                                        <p:tav tm="100000">
                                          <p:val>
                                            <p:strVal val="#ppt_x"/>
                                          </p:val>
                                        </p:tav>
                                      </p:tavLst>
                                    </p:anim>
                                    <p:anim calcmode="lin" valueType="num">
                                      <p:cBhvr additive="base">
                                        <p:cTn id="38" dur="1000" fill="hold"/>
                                        <p:tgtEl>
                                          <p:spTgt spid="66"/>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800"/>
                                  </p:stCondLst>
                                  <p:childTnLst>
                                    <p:set>
                                      <p:cBhvr>
                                        <p:cTn id="40" dur="1" fill="hold">
                                          <p:stCondLst>
                                            <p:cond delay="0"/>
                                          </p:stCondLst>
                                        </p:cTn>
                                        <p:tgtEl>
                                          <p:spTgt spid="72"/>
                                        </p:tgtEl>
                                        <p:attrNameLst>
                                          <p:attrName>style.visibility</p:attrName>
                                        </p:attrNameLst>
                                      </p:cBhvr>
                                      <p:to>
                                        <p:strVal val="visible"/>
                                      </p:to>
                                    </p:set>
                                    <p:anim calcmode="lin" valueType="num">
                                      <p:cBhvr additive="base">
                                        <p:cTn id="41" dur="1000" fill="hold"/>
                                        <p:tgtEl>
                                          <p:spTgt spid="72"/>
                                        </p:tgtEl>
                                        <p:attrNameLst>
                                          <p:attrName>ppt_x</p:attrName>
                                        </p:attrNameLst>
                                      </p:cBhvr>
                                      <p:tavLst>
                                        <p:tav tm="0">
                                          <p:val>
                                            <p:strVal val="#ppt_x"/>
                                          </p:val>
                                        </p:tav>
                                        <p:tav tm="100000">
                                          <p:val>
                                            <p:strVal val="#ppt_x"/>
                                          </p:val>
                                        </p:tav>
                                      </p:tavLst>
                                    </p:anim>
                                    <p:anim calcmode="lin" valueType="num">
                                      <p:cBhvr additive="base">
                                        <p:cTn id="42" dur="1000" fill="hold"/>
                                        <p:tgtEl>
                                          <p:spTgt spid="72"/>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800"/>
                                  </p:stCondLst>
                                  <p:childTnLst>
                                    <p:set>
                                      <p:cBhvr>
                                        <p:cTn id="44" dur="1" fill="hold">
                                          <p:stCondLst>
                                            <p:cond delay="0"/>
                                          </p:stCondLst>
                                        </p:cTn>
                                        <p:tgtEl>
                                          <p:spTgt spid="71"/>
                                        </p:tgtEl>
                                        <p:attrNameLst>
                                          <p:attrName>style.visibility</p:attrName>
                                        </p:attrNameLst>
                                      </p:cBhvr>
                                      <p:to>
                                        <p:strVal val="visible"/>
                                      </p:to>
                                    </p:set>
                                    <p:anim calcmode="lin" valueType="num">
                                      <p:cBhvr additive="base">
                                        <p:cTn id="45" dur="1000" fill="hold"/>
                                        <p:tgtEl>
                                          <p:spTgt spid="71"/>
                                        </p:tgtEl>
                                        <p:attrNameLst>
                                          <p:attrName>ppt_x</p:attrName>
                                        </p:attrNameLst>
                                      </p:cBhvr>
                                      <p:tavLst>
                                        <p:tav tm="0">
                                          <p:val>
                                            <p:strVal val="#ppt_x"/>
                                          </p:val>
                                        </p:tav>
                                        <p:tav tm="100000">
                                          <p:val>
                                            <p:strVal val="#ppt_x"/>
                                          </p:val>
                                        </p:tav>
                                      </p:tavLst>
                                    </p:anim>
                                    <p:anim calcmode="lin" valueType="num">
                                      <p:cBhvr additive="base">
                                        <p:cTn id="46" dur="1000" fill="hold"/>
                                        <p:tgtEl>
                                          <p:spTgt spid="71"/>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800"/>
                                  </p:stCondLst>
                                  <p:childTnLst>
                                    <p:set>
                                      <p:cBhvr>
                                        <p:cTn id="48" dur="1" fill="hold">
                                          <p:stCondLst>
                                            <p:cond delay="0"/>
                                          </p:stCondLst>
                                        </p:cTn>
                                        <p:tgtEl>
                                          <p:spTgt spid="69"/>
                                        </p:tgtEl>
                                        <p:attrNameLst>
                                          <p:attrName>style.visibility</p:attrName>
                                        </p:attrNameLst>
                                      </p:cBhvr>
                                      <p:to>
                                        <p:strVal val="visible"/>
                                      </p:to>
                                    </p:set>
                                    <p:anim calcmode="lin" valueType="num">
                                      <p:cBhvr additive="base">
                                        <p:cTn id="49" dur="1000" fill="hold"/>
                                        <p:tgtEl>
                                          <p:spTgt spid="69"/>
                                        </p:tgtEl>
                                        <p:attrNameLst>
                                          <p:attrName>ppt_x</p:attrName>
                                        </p:attrNameLst>
                                      </p:cBhvr>
                                      <p:tavLst>
                                        <p:tav tm="0">
                                          <p:val>
                                            <p:strVal val="#ppt_x"/>
                                          </p:val>
                                        </p:tav>
                                        <p:tav tm="100000">
                                          <p:val>
                                            <p:strVal val="#ppt_x"/>
                                          </p:val>
                                        </p:tav>
                                      </p:tavLst>
                                    </p:anim>
                                    <p:anim calcmode="lin" valueType="num">
                                      <p:cBhvr additive="base">
                                        <p:cTn id="50" dur="1000" fill="hold"/>
                                        <p:tgtEl>
                                          <p:spTgt spid="69"/>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80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1000" fill="hold"/>
                                        <p:tgtEl>
                                          <p:spTgt spid="70"/>
                                        </p:tgtEl>
                                        <p:attrNameLst>
                                          <p:attrName>ppt_x</p:attrName>
                                        </p:attrNameLst>
                                      </p:cBhvr>
                                      <p:tavLst>
                                        <p:tav tm="0">
                                          <p:val>
                                            <p:strVal val="#ppt_x"/>
                                          </p:val>
                                        </p:tav>
                                        <p:tav tm="100000">
                                          <p:val>
                                            <p:strVal val="#ppt_x"/>
                                          </p:val>
                                        </p:tav>
                                      </p:tavLst>
                                    </p:anim>
                                    <p:anim calcmode="lin" valueType="num">
                                      <p:cBhvr additive="base">
                                        <p:cTn id="54" dur="1000" fill="hold"/>
                                        <p:tgtEl>
                                          <p:spTgt spid="7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1800"/>
                                  </p:stCondLst>
                                  <p:childTnLst>
                                    <p:set>
                                      <p:cBhvr>
                                        <p:cTn id="56" dur="1" fill="hold">
                                          <p:stCondLst>
                                            <p:cond delay="0"/>
                                          </p:stCondLst>
                                        </p:cTn>
                                        <p:tgtEl>
                                          <p:spTgt spid="53"/>
                                        </p:tgtEl>
                                        <p:attrNameLst>
                                          <p:attrName>style.visibility</p:attrName>
                                        </p:attrNameLst>
                                      </p:cBhvr>
                                      <p:to>
                                        <p:strVal val="visible"/>
                                      </p:to>
                                    </p:set>
                                    <p:anim calcmode="lin" valueType="num">
                                      <p:cBhvr additive="base">
                                        <p:cTn id="57" dur="1000" fill="hold"/>
                                        <p:tgtEl>
                                          <p:spTgt spid="53"/>
                                        </p:tgtEl>
                                        <p:attrNameLst>
                                          <p:attrName>ppt_x</p:attrName>
                                        </p:attrNameLst>
                                      </p:cBhvr>
                                      <p:tavLst>
                                        <p:tav tm="0">
                                          <p:val>
                                            <p:strVal val="#ppt_x"/>
                                          </p:val>
                                        </p:tav>
                                        <p:tav tm="100000">
                                          <p:val>
                                            <p:strVal val="#ppt_x"/>
                                          </p:val>
                                        </p:tav>
                                      </p:tavLst>
                                    </p:anim>
                                    <p:anim calcmode="lin" valueType="num">
                                      <p:cBhvr additive="base">
                                        <p:cTn id="58" dur="1000" fill="hold"/>
                                        <p:tgtEl>
                                          <p:spTgt spid="53"/>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180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1000" fill="hold"/>
                                        <p:tgtEl>
                                          <p:spTgt spid="49"/>
                                        </p:tgtEl>
                                        <p:attrNameLst>
                                          <p:attrName>ppt_x</p:attrName>
                                        </p:attrNameLst>
                                      </p:cBhvr>
                                      <p:tavLst>
                                        <p:tav tm="0">
                                          <p:val>
                                            <p:strVal val="#ppt_x"/>
                                          </p:val>
                                        </p:tav>
                                        <p:tav tm="100000">
                                          <p:val>
                                            <p:strVal val="#ppt_x"/>
                                          </p:val>
                                        </p:tav>
                                      </p:tavLst>
                                    </p:anim>
                                    <p:anim calcmode="lin" valueType="num">
                                      <p:cBhvr additive="base">
                                        <p:cTn id="62" dur="1000" fill="hold"/>
                                        <p:tgtEl>
                                          <p:spTgt spid="49"/>
                                        </p:tgtEl>
                                        <p:attrNameLst>
                                          <p:attrName>ppt_y</p:attrName>
                                        </p:attrNameLst>
                                      </p:cBhvr>
                                      <p:tavLst>
                                        <p:tav tm="0">
                                          <p:val>
                                            <p:strVal val="0-#ppt_h/2"/>
                                          </p:val>
                                        </p:tav>
                                        <p:tav tm="100000">
                                          <p:val>
                                            <p:strVal val="#ppt_y"/>
                                          </p:val>
                                        </p:tav>
                                      </p:tavLst>
                                    </p:anim>
                                  </p:childTnLst>
                                </p:cTn>
                              </p:par>
                              <p:par>
                                <p:cTn id="63" presetID="53" presetClass="entr" presetSubtype="16"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750" fill="hold"/>
                                        <p:tgtEl>
                                          <p:spTgt spid="50"/>
                                        </p:tgtEl>
                                        <p:attrNameLst>
                                          <p:attrName>ppt_w</p:attrName>
                                        </p:attrNameLst>
                                      </p:cBhvr>
                                      <p:tavLst>
                                        <p:tav tm="0">
                                          <p:val>
                                            <p:fltVal val="0"/>
                                          </p:val>
                                        </p:tav>
                                        <p:tav tm="100000">
                                          <p:val>
                                            <p:strVal val="#ppt_w"/>
                                          </p:val>
                                        </p:tav>
                                      </p:tavLst>
                                    </p:anim>
                                    <p:anim calcmode="lin" valueType="num">
                                      <p:cBhvr>
                                        <p:cTn id="66" dur="750" fill="hold"/>
                                        <p:tgtEl>
                                          <p:spTgt spid="50"/>
                                        </p:tgtEl>
                                        <p:attrNameLst>
                                          <p:attrName>ppt_h</p:attrName>
                                        </p:attrNameLst>
                                      </p:cBhvr>
                                      <p:tavLst>
                                        <p:tav tm="0">
                                          <p:val>
                                            <p:fltVal val="0"/>
                                          </p:val>
                                        </p:tav>
                                        <p:tav tm="100000">
                                          <p:val>
                                            <p:strVal val="#ppt_h"/>
                                          </p:val>
                                        </p:tav>
                                      </p:tavLst>
                                    </p:anim>
                                    <p:animEffect transition="in" filter="fade">
                                      <p:cBhvr>
                                        <p:cTn id="67"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5" grpId="0" animBg="1"/>
      <p:bldP spid="46" grpId="0" animBg="1"/>
      <p:bldP spid="49" grpId="0" animBg="1"/>
      <p:bldP spid="53" grpId="0" animBg="1"/>
      <p:bldP spid="54" grpId="0"/>
      <p:bldP spid="66" grpId="0" animBg="1"/>
      <p:bldP spid="67" grpId="0"/>
      <p:bldP spid="68" grpId="0" animBg="1"/>
      <p:bldP spid="69" grpId="0" animBg="1"/>
      <p:bldP spid="70" grpId="0" animBg="1"/>
      <p:bldP spid="71" grpId="0" animBg="1"/>
      <p:bldP spid="7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9"/>
          <p:cNvSpPr/>
          <p:nvPr/>
        </p:nvSpPr>
        <p:spPr>
          <a:xfrm rot="10800000">
            <a:off x="0" y="0"/>
            <a:ext cx="6695553" cy="6858000"/>
          </a:xfrm>
          <a:custGeom>
            <a:avLst/>
            <a:gdLst>
              <a:gd name="connsiteX0" fmla="*/ 3521386 w 6695553"/>
              <a:gd name="connsiteY0" fmla="*/ 0 h 6858000"/>
              <a:gd name="connsiteX1" fmla="*/ 6695553 w 6695553"/>
              <a:gd name="connsiteY1" fmla="*/ 0 h 6858000"/>
              <a:gd name="connsiteX2" fmla="*/ 6695553 w 6695553"/>
              <a:gd name="connsiteY2" fmla="*/ 6858000 h 6858000"/>
              <a:gd name="connsiteX3" fmla="*/ 3521386 w 6695553"/>
              <a:gd name="connsiteY3" fmla="*/ 6858000 h 6858000"/>
              <a:gd name="connsiteX4" fmla="*/ 3521386 w 6695553"/>
              <a:gd name="connsiteY4" fmla="*/ 6857360 h 6858000"/>
              <a:gd name="connsiteX5" fmla="*/ 3310589 w 6695553"/>
              <a:gd name="connsiteY5" fmla="*/ 6851827 h 6858000"/>
              <a:gd name="connsiteX6" fmla="*/ 497378 w 6695553"/>
              <a:gd name="connsiteY6" fmla="*/ 5185780 h 6858000"/>
              <a:gd name="connsiteX7" fmla="*/ 494585 w 6695553"/>
              <a:gd name="connsiteY7" fmla="*/ 1676786 h 6858000"/>
              <a:gd name="connsiteX8" fmla="*/ 3305340 w 6695553"/>
              <a:gd name="connsiteY8" fmla="*/ 6485 h 6858000"/>
              <a:gd name="connsiteX9" fmla="*/ 3521386 w 6695553"/>
              <a:gd name="connsiteY9" fmla="*/ 5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95553" h="6858000">
                <a:moveTo>
                  <a:pt x="3521386" y="0"/>
                </a:moveTo>
                <a:lnTo>
                  <a:pt x="6695553" y="0"/>
                </a:lnTo>
                <a:lnTo>
                  <a:pt x="6695553" y="6858000"/>
                </a:lnTo>
                <a:lnTo>
                  <a:pt x="3521386" y="6858000"/>
                </a:lnTo>
                <a:lnTo>
                  <a:pt x="3521386" y="6857360"/>
                </a:lnTo>
                <a:lnTo>
                  <a:pt x="3310589" y="6851827"/>
                </a:lnTo>
                <a:cubicBezTo>
                  <a:pt x="2152676" y="6784148"/>
                  <a:pt x="1096784" y="6163938"/>
                  <a:pt x="497378" y="5185780"/>
                </a:cubicBezTo>
                <a:cubicBezTo>
                  <a:pt x="-164790" y="4105204"/>
                  <a:pt x="-165862" y="2758359"/>
                  <a:pt x="494585" y="1676786"/>
                </a:cubicBezTo>
                <a:cubicBezTo>
                  <a:pt x="1092470" y="697666"/>
                  <a:pt x="2147462" y="75851"/>
                  <a:pt x="3305340" y="6485"/>
                </a:cubicBezTo>
                <a:lnTo>
                  <a:pt x="3521386" y="501"/>
                </a:lnTo>
                <a:close/>
              </a:path>
            </a:pathLst>
          </a:custGeom>
          <a:blipFill dpi="0" rotWithShape="0">
            <a:blip r:embed="rId2"/>
            <a:srcRect/>
            <a:stretch>
              <a:fillRect l="-32658" t="4" r="-3752" b="-4"/>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弧形 8"/>
          <p:cNvSpPr/>
          <p:nvPr/>
        </p:nvSpPr>
        <p:spPr>
          <a:xfrm rot="10800000">
            <a:off x="-582981" y="-204536"/>
            <a:ext cx="7530510" cy="7248642"/>
          </a:xfrm>
          <a:prstGeom prst="arc">
            <a:avLst>
              <a:gd name="adj1" fmla="val 7148139"/>
              <a:gd name="adj2" fmla="val 14393255"/>
            </a:avLst>
          </a:prstGeom>
          <a:ln>
            <a:solidFill>
              <a:srgbClr val="C1C1C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椭圆 10"/>
          <p:cNvSpPr/>
          <p:nvPr/>
        </p:nvSpPr>
        <p:spPr>
          <a:xfrm>
            <a:off x="4933101" y="201619"/>
            <a:ext cx="56371" cy="5637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987891" y="6551620"/>
            <a:ext cx="56371" cy="5637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341069" y="5253567"/>
            <a:ext cx="132514" cy="13251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826844" y="3992499"/>
            <a:ext cx="132514" cy="13251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332193" y="1463510"/>
            <a:ext cx="132514" cy="13251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826257" y="2733476"/>
            <a:ext cx="132514" cy="13251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96100" y="1274493"/>
            <a:ext cx="2885574" cy="369332"/>
          </a:xfrm>
          <a:prstGeom prst="rect">
            <a:avLst/>
          </a:prstGeom>
          <a:noFill/>
        </p:spPr>
        <p:txBody>
          <a:bodyPr wrap="square" rtlCol="0">
            <a:spAutoFit/>
          </a:bodyPr>
          <a:lstStyle/>
          <a:p>
            <a:r>
              <a:rPr lang="en-US" altLang="zh-CN" dirty="0" err="1">
                <a:solidFill>
                  <a:schemeClr val="tx1">
                    <a:lumMod val="65000"/>
                    <a:lumOff val="35000"/>
                  </a:schemeClr>
                </a:solidFill>
                <a:latin typeface="Segoe UI Light" panose="020B0502040204020203" pitchFamily="34" charset="0"/>
                <a:cs typeface="Segoe UI Light" panose="020B0502040204020203" pitchFamily="34" charset="0"/>
              </a:rPr>
              <a:t>SnowBall</a:t>
            </a:r>
            <a:r>
              <a:rPr lang="zh-CN" altLang="en-US" dirty="0">
                <a:solidFill>
                  <a:schemeClr val="tx1">
                    <a:lumMod val="65000"/>
                    <a:lumOff val="35000"/>
                  </a:schemeClr>
                </a:solidFill>
                <a:latin typeface="Segoe UI Light" panose="020B0502040204020203" pitchFamily="34" charset="0"/>
                <a:cs typeface="Segoe UI Light" panose="020B0502040204020203" pitchFamily="34" charset="0"/>
              </a:rPr>
              <a:t>交易所是什么</a:t>
            </a:r>
            <a:r>
              <a:rPr lang="zh-CN" altLang="en-US" dirty="0" smtClean="0">
                <a:solidFill>
                  <a:schemeClr val="tx1">
                    <a:lumMod val="65000"/>
                    <a:lumOff val="35000"/>
                  </a:schemeClr>
                </a:solidFill>
                <a:latin typeface="Segoe UI Light" panose="020B0502040204020203" pitchFamily="34" charset="0"/>
                <a:cs typeface="Segoe UI Light" panose="020B0502040204020203" pitchFamily="34" charset="0"/>
              </a:rPr>
              <a:t>？</a:t>
            </a:r>
            <a:endParaRPr lang="zh-CN" altLang="en-US" dirty="0">
              <a:latin typeface="Segoe UI Semibold" panose="020B0702040204020203" pitchFamily="34" charset="0"/>
              <a:cs typeface="Segoe UI Semibold" panose="020B0702040204020203" pitchFamily="34" charset="0"/>
            </a:endParaRPr>
          </a:p>
        </p:txBody>
      </p:sp>
      <p:sp>
        <p:nvSpPr>
          <p:cNvPr id="22" name="文本框 21"/>
          <p:cNvSpPr txBox="1"/>
          <p:nvPr/>
        </p:nvSpPr>
        <p:spPr>
          <a:xfrm>
            <a:off x="6892932" y="1577392"/>
            <a:ext cx="4225047" cy="515013"/>
          </a:xfrm>
          <a:prstGeom prst="rect">
            <a:avLst/>
          </a:prstGeom>
          <a:noFill/>
        </p:spPr>
        <p:txBody>
          <a:bodyPr wrap="square" rtlCol="0">
            <a:spAutoFit/>
          </a:bodyPr>
          <a:lstStyle/>
          <a:p>
            <a:pPr>
              <a:lnSpc>
                <a:spcPct val="130000"/>
              </a:lnSpc>
            </a:pPr>
            <a:r>
              <a:rPr lang="en-US" altLang="zh-CN" sz="1100" dirty="0"/>
              <a:t>snowball</a:t>
            </a:r>
            <a:r>
              <a:rPr lang="zh-CN" altLang="en-US" sz="1100" dirty="0"/>
              <a:t>不仅仅是一个游戏同时是一个交易所，你在其中的分红取决于你自己的策略</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23" name="文本框 22"/>
          <p:cNvSpPr txBox="1"/>
          <p:nvPr/>
        </p:nvSpPr>
        <p:spPr>
          <a:xfrm>
            <a:off x="7200899" y="2557288"/>
            <a:ext cx="3579395" cy="369332"/>
          </a:xfrm>
          <a:prstGeom prst="rect">
            <a:avLst/>
          </a:prstGeom>
          <a:noFill/>
        </p:spPr>
        <p:txBody>
          <a:bodyPr wrap="square" rtlCol="0">
            <a:spAutoFit/>
          </a:bodyPr>
          <a:lstStyle/>
          <a:p>
            <a:r>
              <a:rPr lang="zh-CN" altLang="en-US" dirty="0">
                <a:solidFill>
                  <a:schemeClr val="tx1">
                    <a:lumMod val="65000"/>
                    <a:lumOff val="35000"/>
                  </a:schemeClr>
                </a:solidFill>
                <a:latin typeface="Segoe UI Light" panose="020B0502040204020203" pitchFamily="34" charset="0"/>
                <a:cs typeface="Segoe UI Light" panose="020B0502040204020203" pitchFamily="34" charset="0"/>
              </a:rPr>
              <a:t>与类似游戏的区别是什么</a:t>
            </a:r>
            <a:r>
              <a:rPr lang="zh-CN" altLang="en-US" dirty="0" smtClean="0">
                <a:solidFill>
                  <a:schemeClr val="tx1">
                    <a:lumMod val="65000"/>
                    <a:lumOff val="35000"/>
                  </a:schemeClr>
                </a:solidFill>
                <a:latin typeface="Segoe UI Light" panose="020B0502040204020203" pitchFamily="34" charset="0"/>
                <a:cs typeface="Segoe UI Light" panose="020B0502040204020203" pitchFamily="34" charset="0"/>
              </a:rPr>
              <a:t>？</a:t>
            </a:r>
            <a:endParaRPr lang="zh-CN" altLang="en-US" dirty="0">
              <a:latin typeface="Segoe UI Semibold" panose="020B0702040204020203" pitchFamily="34" charset="0"/>
              <a:cs typeface="Segoe UI Semibold" panose="020B0702040204020203" pitchFamily="34" charset="0"/>
            </a:endParaRPr>
          </a:p>
        </p:txBody>
      </p:sp>
      <p:sp>
        <p:nvSpPr>
          <p:cNvPr id="24" name="文本框 23"/>
          <p:cNvSpPr txBox="1"/>
          <p:nvPr/>
        </p:nvSpPr>
        <p:spPr>
          <a:xfrm>
            <a:off x="7197732" y="2860187"/>
            <a:ext cx="4225047" cy="532453"/>
          </a:xfrm>
          <a:prstGeom prst="rect">
            <a:avLst/>
          </a:prstGeom>
          <a:noFill/>
        </p:spPr>
        <p:txBody>
          <a:bodyPr wrap="square" rtlCol="0">
            <a:spAutoFit/>
          </a:bodyPr>
          <a:lstStyle/>
          <a:p>
            <a:pPr>
              <a:lnSpc>
                <a:spcPct val="130000"/>
              </a:lnSpc>
            </a:pPr>
            <a:r>
              <a:rPr lang="zh-CN" altLang="en-US" sz="1100" dirty="0"/>
              <a:t>代币持有者的分红更加</a:t>
            </a:r>
            <a:r>
              <a:rPr lang="zh-CN" altLang="en-US" sz="1100" dirty="0" smtClean="0"/>
              <a:t>丰厚</a:t>
            </a:r>
            <a:r>
              <a:rPr lang="zh-CN" altLang="en-US" sz="1100" dirty="0"/>
              <a:t>，</a:t>
            </a:r>
            <a:r>
              <a:rPr lang="zh-CN" altLang="en-US" sz="1100" dirty="0" smtClean="0"/>
              <a:t>不是庞氏</a:t>
            </a:r>
            <a:r>
              <a:rPr lang="zh-CN" altLang="en-US" sz="1100" dirty="0"/>
              <a:t>骗局由生态</a:t>
            </a:r>
            <a:r>
              <a:rPr lang="zh-CN" altLang="en-US" sz="1100" dirty="0" smtClean="0"/>
              <a:t>支撑，用户不断获取生态收益</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25" name="文本框 24"/>
          <p:cNvSpPr txBox="1"/>
          <p:nvPr/>
        </p:nvSpPr>
        <p:spPr>
          <a:xfrm>
            <a:off x="7188207" y="3840083"/>
            <a:ext cx="2081720" cy="369332"/>
          </a:xfrm>
          <a:prstGeom prst="rect">
            <a:avLst/>
          </a:prstGeom>
          <a:noFill/>
        </p:spPr>
        <p:txBody>
          <a:bodyPr wrap="square" rtlCol="0">
            <a:spAutoFit/>
          </a:bodyPr>
          <a:lstStyle/>
          <a:p>
            <a:r>
              <a:rPr lang="zh-CN" altLang="en-US" dirty="0" smtClean="0">
                <a:latin typeface="Segoe UI Semibold" panose="020B0702040204020203" pitchFamily="34" charset="0"/>
                <a:cs typeface="Segoe UI Semibold" panose="020B0702040204020203" pitchFamily="34" charset="0"/>
              </a:rPr>
              <a:t>有什么优势？</a:t>
            </a:r>
            <a:endParaRPr lang="zh-CN" altLang="en-US" dirty="0">
              <a:latin typeface="Segoe UI Semibold" panose="020B0702040204020203" pitchFamily="34" charset="0"/>
              <a:cs typeface="Segoe UI Semibold" panose="020B0702040204020203" pitchFamily="34" charset="0"/>
            </a:endParaRPr>
          </a:p>
        </p:txBody>
      </p:sp>
      <p:sp>
        <p:nvSpPr>
          <p:cNvPr id="26" name="文本框 25"/>
          <p:cNvSpPr txBox="1"/>
          <p:nvPr/>
        </p:nvSpPr>
        <p:spPr>
          <a:xfrm>
            <a:off x="7185039" y="4142982"/>
            <a:ext cx="4225047" cy="312393"/>
          </a:xfrm>
          <a:prstGeom prst="rect">
            <a:avLst/>
          </a:prstGeom>
          <a:noFill/>
        </p:spPr>
        <p:txBody>
          <a:bodyPr wrap="square" rtlCol="0">
            <a:spAutoFit/>
          </a:bodyPr>
          <a:lstStyle/>
          <a:p>
            <a:pPr>
              <a:lnSpc>
                <a:spcPct val="130000"/>
              </a:lnSpc>
            </a:pPr>
            <a:r>
              <a:rPr lang="zh-CN" altLang="en-US" sz="1100" dirty="0"/>
              <a:t>推荐制度更加</a:t>
            </a:r>
            <a:r>
              <a:rPr lang="zh-CN" altLang="en-US" sz="1100" dirty="0" smtClean="0"/>
              <a:t>完善，更具吸引力</a:t>
            </a:r>
            <a:r>
              <a:rPr lang="en-US" altLang="zh-CN" sz="1100" dirty="0" smtClean="0">
                <a:solidFill>
                  <a:schemeClr val="tx1">
                    <a:lumMod val="65000"/>
                    <a:lumOff val="35000"/>
                  </a:schemeClr>
                </a:solidFill>
                <a:latin typeface="Segoe UI Light" panose="020B0502040204020203" pitchFamily="34" charset="0"/>
                <a:cs typeface="Segoe UI Light" panose="020B0502040204020203" pitchFamily="34" charset="0"/>
              </a:rPr>
              <a:t>.</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27" name="文本框 26"/>
          <p:cNvSpPr txBox="1"/>
          <p:nvPr/>
        </p:nvSpPr>
        <p:spPr>
          <a:xfrm>
            <a:off x="6683382" y="5122879"/>
            <a:ext cx="2081720" cy="369332"/>
          </a:xfrm>
          <a:prstGeom prst="rect">
            <a:avLst/>
          </a:prstGeom>
          <a:noFill/>
        </p:spPr>
        <p:txBody>
          <a:bodyPr wrap="square" rtlCol="0">
            <a:spAutoFit/>
          </a:bodyPr>
          <a:lstStyle/>
          <a:p>
            <a:r>
              <a:rPr lang="zh-CN" altLang="en-US" dirty="0" smtClean="0">
                <a:latin typeface="Segoe UI Semibold" panose="020B0702040204020203" pitchFamily="34" charset="0"/>
                <a:cs typeface="Segoe UI Semibold" panose="020B0702040204020203" pitchFamily="34" charset="0"/>
              </a:rPr>
              <a:t>目标</a:t>
            </a:r>
            <a:r>
              <a:rPr lang="en-US" altLang="zh-CN" dirty="0" smtClean="0">
                <a:latin typeface="Segoe UI Semibold" panose="020B0702040204020203" pitchFamily="34" charset="0"/>
                <a:cs typeface="Segoe UI Semibold" panose="020B0702040204020203" pitchFamily="34" charset="0"/>
              </a:rPr>
              <a:t>/</a:t>
            </a:r>
            <a:r>
              <a:rPr lang="zh-CN" altLang="en-US" dirty="0" smtClean="0">
                <a:latin typeface="Segoe UI Semibold" panose="020B0702040204020203" pitchFamily="34" charset="0"/>
                <a:cs typeface="Segoe UI Semibold" panose="020B0702040204020203" pitchFamily="34" charset="0"/>
              </a:rPr>
              <a:t>解决的问题？</a:t>
            </a:r>
            <a:endParaRPr lang="zh-CN" altLang="en-US" dirty="0">
              <a:latin typeface="Segoe UI Semibold" panose="020B0702040204020203" pitchFamily="34" charset="0"/>
              <a:cs typeface="Segoe UI Semibold" panose="020B0702040204020203" pitchFamily="34" charset="0"/>
            </a:endParaRPr>
          </a:p>
        </p:txBody>
      </p:sp>
      <p:sp>
        <p:nvSpPr>
          <p:cNvPr id="28" name="文本框 27"/>
          <p:cNvSpPr txBox="1"/>
          <p:nvPr/>
        </p:nvSpPr>
        <p:spPr>
          <a:xfrm>
            <a:off x="6680214" y="5425778"/>
            <a:ext cx="4225047" cy="532453"/>
          </a:xfrm>
          <a:prstGeom prst="rect">
            <a:avLst/>
          </a:prstGeom>
          <a:noFill/>
        </p:spPr>
        <p:txBody>
          <a:bodyPr wrap="square" rtlCol="0">
            <a:spAutoFit/>
          </a:bodyPr>
          <a:lstStyle/>
          <a:p>
            <a:pPr>
              <a:lnSpc>
                <a:spcPct val="130000"/>
              </a:lnSpc>
            </a:pPr>
            <a:r>
              <a:rPr lang="zh-CN" altLang="en-US" sz="1100" dirty="0"/>
              <a:t>为</a:t>
            </a:r>
            <a:r>
              <a:rPr lang="en-US" altLang="zh-CN" sz="1100" dirty="0" err="1"/>
              <a:t>ontolg</a:t>
            </a:r>
            <a:r>
              <a:rPr lang="zh-CN" altLang="en-US" sz="1100" dirty="0"/>
              <a:t>带来用户流量，让更多的人了解</a:t>
            </a:r>
            <a:r>
              <a:rPr lang="en-US" altLang="zh-CN" sz="1100" dirty="0" err="1"/>
              <a:t>ont</a:t>
            </a:r>
            <a:r>
              <a:rPr lang="zh-CN" altLang="en-US" sz="1100" dirty="0"/>
              <a:t>，扩大</a:t>
            </a:r>
            <a:r>
              <a:rPr lang="en-US" altLang="zh-CN" sz="1100" dirty="0" err="1"/>
              <a:t>ont</a:t>
            </a:r>
            <a:r>
              <a:rPr lang="zh-CN" altLang="en-US" sz="1100" dirty="0"/>
              <a:t>生态，增加</a:t>
            </a:r>
            <a:r>
              <a:rPr lang="en-US" altLang="zh-CN" sz="1100" dirty="0" err="1"/>
              <a:t>ont</a:t>
            </a:r>
            <a:r>
              <a:rPr lang="zh-CN" altLang="en-US" sz="1100" dirty="0"/>
              <a:t>，</a:t>
            </a:r>
            <a:r>
              <a:rPr lang="en-US" altLang="zh-CN" sz="1100" dirty="0" err="1"/>
              <a:t>ong</a:t>
            </a:r>
            <a:r>
              <a:rPr lang="zh-CN" altLang="en-US" sz="1100" dirty="0"/>
              <a:t>的流通性</a:t>
            </a:r>
            <a:r>
              <a:rPr lang="en-US" altLang="zh-CN" sz="1100" dirty="0" smtClean="0">
                <a:solidFill>
                  <a:schemeClr val="tx1">
                    <a:lumMod val="65000"/>
                    <a:lumOff val="35000"/>
                  </a:schemeClr>
                </a:solidFill>
                <a:latin typeface="Segoe UI Light" panose="020B0502040204020203" pitchFamily="34" charset="0"/>
                <a:cs typeface="Segoe UI Light" panose="020B0502040204020203" pitchFamily="34" charset="0"/>
              </a:rPr>
              <a:t>.</a:t>
            </a:r>
            <a:endParaRPr lang="zh-CN" altLang="en-US" sz="1100" dirty="0">
              <a:solidFill>
                <a:schemeClr val="tx1">
                  <a:lumMod val="65000"/>
                  <a:lumOff val="35000"/>
                </a:schemeClr>
              </a:solidFill>
              <a:latin typeface="Segoe UI Light" panose="020B0502040204020203" pitchFamily="34" charset="0"/>
              <a:cs typeface="Segoe UI Light" panose="020B0502040204020203" pitchFamily="34" charset="0"/>
            </a:endParaRPr>
          </a:p>
        </p:txBody>
      </p:sp>
      <p:sp>
        <p:nvSpPr>
          <p:cNvPr id="29" name="等腰三角形 28"/>
          <p:cNvSpPr/>
          <p:nvPr/>
        </p:nvSpPr>
        <p:spPr>
          <a:xfrm>
            <a:off x="1790699" y="2381578"/>
            <a:ext cx="2143125" cy="1847522"/>
          </a:xfrm>
          <a:prstGeom prst="triangle">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1268095" y="3192387"/>
            <a:ext cx="3665006" cy="646331"/>
          </a:xfrm>
          <a:prstGeom prst="rect">
            <a:avLst/>
          </a:prstGeom>
          <a:noFill/>
        </p:spPr>
        <p:txBody>
          <a:bodyPr wrap="square" rtlCol="0">
            <a:spAutoFit/>
          </a:bodyPr>
          <a:lstStyle/>
          <a:p>
            <a:r>
              <a:rPr lang="en-US" altLang="zh-CN" sz="3600" dirty="0" err="1">
                <a:solidFill>
                  <a:schemeClr val="bg1"/>
                </a:solidFill>
                <a:latin typeface="Segoe UI Semibold" panose="020B0702040204020203" pitchFamily="34" charset="0"/>
                <a:cs typeface="Segoe UI Semibold" panose="020B0702040204020203" pitchFamily="34" charset="0"/>
              </a:rPr>
              <a:t>SnowBall</a:t>
            </a:r>
            <a:r>
              <a:rPr lang="zh-CN" altLang="en-US" sz="3600" dirty="0" smtClean="0">
                <a:solidFill>
                  <a:schemeClr val="bg1"/>
                </a:solidFill>
                <a:latin typeface="Segoe UI Semibold" panose="020B0702040204020203" pitchFamily="34" charset="0"/>
                <a:cs typeface="Segoe UI Semibold" panose="020B0702040204020203" pitchFamily="34" charset="0"/>
              </a:rPr>
              <a:t>交易所</a:t>
            </a:r>
            <a:endParaRPr lang="zh-CN" altLang="en-US" sz="3600" dirty="0">
              <a:solidFill>
                <a:schemeClr val="bg1"/>
              </a:solidFill>
              <a:latin typeface="Segoe UI Semibold" panose="020B0702040204020203" pitchFamily="34" charset="0"/>
              <a:cs typeface="Segoe UI Semibold" panose="020B0702040204020203" pitchFamily="34" charset="0"/>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9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10" presetClass="entr" presetSubtype="0" fill="hold" grpId="0" nodeType="withEffect">
                                  <p:stCondLst>
                                    <p:cond delay="9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9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30" presetClass="entr" presetSubtype="0" fill="hold" grpId="0" nodeType="withEffect">
                                  <p:stCondLst>
                                    <p:cond delay="50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800" decel="100000"/>
                                        <p:tgtEl>
                                          <p:spTgt spid="29"/>
                                        </p:tgtEl>
                                      </p:cBhvr>
                                    </p:animEffect>
                                    <p:anim calcmode="lin" valueType="num">
                                      <p:cBhvr>
                                        <p:cTn id="21" dur="800" decel="100000" fill="hold"/>
                                        <p:tgtEl>
                                          <p:spTgt spid="29"/>
                                        </p:tgtEl>
                                        <p:attrNameLst>
                                          <p:attrName>style.rotation</p:attrName>
                                        </p:attrNameLst>
                                      </p:cBhvr>
                                      <p:tavLst>
                                        <p:tav tm="0">
                                          <p:val>
                                            <p:fltVal val="-90"/>
                                          </p:val>
                                        </p:tav>
                                        <p:tav tm="100000">
                                          <p:val>
                                            <p:fltVal val="0"/>
                                          </p:val>
                                        </p:tav>
                                      </p:tavLst>
                                    </p:anim>
                                    <p:anim calcmode="lin" valueType="num">
                                      <p:cBhvr>
                                        <p:cTn id="22" dur="800" decel="100000" fill="hold"/>
                                        <p:tgtEl>
                                          <p:spTgt spid="29"/>
                                        </p:tgtEl>
                                        <p:attrNameLst>
                                          <p:attrName>ppt_x</p:attrName>
                                        </p:attrNameLst>
                                      </p:cBhvr>
                                      <p:tavLst>
                                        <p:tav tm="0">
                                          <p:val>
                                            <p:strVal val="#ppt_x+0.4"/>
                                          </p:val>
                                        </p:tav>
                                        <p:tav tm="100000">
                                          <p:val>
                                            <p:strVal val="#ppt_x-0.05"/>
                                          </p:val>
                                        </p:tav>
                                      </p:tavLst>
                                    </p:anim>
                                    <p:anim calcmode="lin" valueType="num">
                                      <p:cBhvr>
                                        <p:cTn id="23" dur="800" decel="100000" fill="hold"/>
                                        <p:tgtEl>
                                          <p:spTgt spid="29"/>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29"/>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29"/>
                                        </p:tgtEl>
                                        <p:attrNameLst>
                                          <p:attrName>ppt_y</p:attrName>
                                        </p:attrNameLst>
                                      </p:cBhvr>
                                      <p:tavLst>
                                        <p:tav tm="0">
                                          <p:val>
                                            <p:strVal val="#ppt_y+0.1"/>
                                          </p:val>
                                        </p:tav>
                                        <p:tav tm="100000">
                                          <p:val>
                                            <p:strVal val="#ppt_y"/>
                                          </p:val>
                                        </p:tav>
                                      </p:tavLst>
                                    </p:anim>
                                  </p:childTnLst>
                                </p:cTn>
                              </p:par>
                              <p:par>
                                <p:cTn id="26" presetID="50" presetClass="entr" presetSubtype="0" decel="100000" fill="hold" grpId="0" nodeType="withEffect">
                                  <p:stCondLst>
                                    <p:cond delay="900"/>
                                  </p:stCondLst>
                                  <p:childTnLst>
                                    <p:set>
                                      <p:cBhvr>
                                        <p:cTn id="27" dur="1" fill="hold">
                                          <p:stCondLst>
                                            <p:cond delay="0"/>
                                          </p:stCondLst>
                                        </p:cTn>
                                        <p:tgtEl>
                                          <p:spTgt spid="30"/>
                                        </p:tgtEl>
                                        <p:attrNameLst>
                                          <p:attrName>style.visibility</p:attrName>
                                        </p:attrNameLst>
                                      </p:cBhvr>
                                      <p:to>
                                        <p:strVal val="visible"/>
                                      </p:to>
                                    </p:set>
                                    <p:anim calcmode="lin" valueType="num">
                                      <p:cBhvr>
                                        <p:cTn id="28" dur="1000" fill="hold"/>
                                        <p:tgtEl>
                                          <p:spTgt spid="30"/>
                                        </p:tgtEl>
                                        <p:attrNameLst>
                                          <p:attrName>ppt_w</p:attrName>
                                        </p:attrNameLst>
                                      </p:cBhvr>
                                      <p:tavLst>
                                        <p:tav tm="0">
                                          <p:val>
                                            <p:strVal val="#ppt_w+.3"/>
                                          </p:val>
                                        </p:tav>
                                        <p:tav tm="100000">
                                          <p:val>
                                            <p:strVal val="#ppt_w"/>
                                          </p:val>
                                        </p:tav>
                                      </p:tavLst>
                                    </p:anim>
                                    <p:anim calcmode="lin" valueType="num">
                                      <p:cBhvr>
                                        <p:cTn id="29" dur="1000" fill="hold"/>
                                        <p:tgtEl>
                                          <p:spTgt spid="30"/>
                                        </p:tgtEl>
                                        <p:attrNameLst>
                                          <p:attrName>ppt_h</p:attrName>
                                        </p:attrNameLst>
                                      </p:cBhvr>
                                      <p:tavLst>
                                        <p:tav tm="0">
                                          <p:val>
                                            <p:strVal val="#ppt_h"/>
                                          </p:val>
                                        </p:tav>
                                        <p:tav tm="100000">
                                          <p:val>
                                            <p:strVal val="#ppt_h"/>
                                          </p:val>
                                        </p:tav>
                                      </p:tavLst>
                                    </p:anim>
                                    <p:animEffect transition="in" filter="fade">
                                      <p:cBhvr>
                                        <p:cTn id="30" dur="10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37"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900" decel="100000" fill="hold"/>
                                        <p:tgtEl>
                                          <p:spTgt spid="18"/>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39" presetID="53" presetClass="entr" presetSubtype="16" fill="hold" grpId="0" nodeType="withEffect">
                                  <p:stCondLst>
                                    <p:cond delay="600"/>
                                  </p:stCondLst>
                                  <p:iterate type="lt">
                                    <p:tmPct val="7000"/>
                                  </p:iterate>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grpId="0" nodeType="withEffect">
                                  <p:stCondLst>
                                    <p:cond delay="600"/>
                                  </p:stCondLst>
                                  <p:iterate type="wd">
                                    <p:tmPct val="7000"/>
                                  </p:iterate>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37"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900" decel="100000" fill="hold"/>
                                        <p:tgtEl>
                                          <p:spTgt spid="19"/>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57" presetID="53" presetClass="entr" presetSubtype="16" fill="hold" grpId="0" nodeType="withEffect">
                                  <p:stCondLst>
                                    <p:cond delay="600"/>
                                  </p:stCondLst>
                                  <p:iterate type="lt">
                                    <p:tmPct val="7000"/>
                                  </p:iterate>
                                  <p:childTnLst>
                                    <p:set>
                                      <p:cBhvr>
                                        <p:cTn id="58" dur="1" fill="hold">
                                          <p:stCondLst>
                                            <p:cond delay="0"/>
                                          </p:stCondLst>
                                        </p:cTn>
                                        <p:tgtEl>
                                          <p:spTgt spid="23"/>
                                        </p:tgtEl>
                                        <p:attrNameLst>
                                          <p:attrName>style.visibility</p:attrName>
                                        </p:attrNameLst>
                                      </p:cBhvr>
                                      <p:to>
                                        <p:strVal val="visible"/>
                                      </p:to>
                                    </p:set>
                                    <p:anim calcmode="lin" valueType="num">
                                      <p:cBhvr>
                                        <p:cTn id="59" dur="500" fill="hold"/>
                                        <p:tgtEl>
                                          <p:spTgt spid="23"/>
                                        </p:tgtEl>
                                        <p:attrNameLst>
                                          <p:attrName>ppt_w</p:attrName>
                                        </p:attrNameLst>
                                      </p:cBhvr>
                                      <p:tavLst>
                                        <p:tav tm="0">
                                          <p:val>
                                            <p:fltVal val="0"/>
                                          </p:val>
                                        </p:tav>
                                        <p:tav tm="100000">
                                          <p:val>
                                            <p:strVal val="#ppt_w"/>
                                          </p:val>
                                        </p:tav>
                                      </p:tavLst>
                                    </p:anim>
                                    <p:anim calcmode="lin" valueType="num">
                                      <p:cBhvr>
                                        <p:cTn id="60" dur="500" fill="hold"/>
                                        <p:tgtEl>
                                          <p:spTgt spid="23"/>
                                        </p:tgtEl>
                                        <p:attrNameLst>
                                          <p:attrName>ppt_h</p:attrName>
                                        </p:attrNameLst>
                                      </p:cBhvr>
                                      <p:tavLst>
                                        <p:tav tm="0">
                                          <p:val>
                                            <p:fltVal val="0"/>
                                          </p:val>
                                        </p:tav>
                                        <p:tav tm="100000">
                                          <p:val>
                                            <p:strVal val="#ppt_h"/>
                                          </p:val>
                                        </p:tav>
                                      </p:tavLst>
                                    </p:anim>
                                    <p:animEffect transition="in" filter="fade">
                                      <p:cBhvr>
                                        <p:cTn id="61" dur="500"/>
                                        <p:tgtEl>
                                          <p:spTgt spid="23"/>
                                        </p:tgtEl>
                                      </p:cBhvr>
                                    </p:animEffect>
                                  </p:childTnLst>
                                </p:cTn>
                              </p:par>
                              <p:par>
                                <p:cTn id="62" presetID="53" presetClass="entr" presetSubtype="16" fill="hold" grpId="0" nodeType="withEffect">
                                  <p:stCondLst>
                                    <p:cond delay="600"/>
                                  </p:stCondLst>
                                  <p:iterate type="wd">
                                    <p:tmPct val="7000"/>
                                  </p:iterate>
                                  <p:childTnLst>
                                    <p:set>
                                      <p:cBhvr>
                                        <p:cTn id="63" dur="1" fill="hold">
                                          <p:stCondLst>
                                            <p:cond delay="0"/>
                                          </p:stCondLst>
                                        </p:cTn>
                                        <p:tgtEl>
                                          <p:spTgt spid="24"/>
                                        </p:tgtEl>
                                        <p:attrNameLst>
                                          <p:attrName>style.visibility</p:attrName>
                                        </p:attrNameLst>
                                      </p:cBhvr>
                                      <p:to>
                                        <p:strVal val="visible"/>
                                      </p:to>
                                    </p:set>
                                    <p:anim calcmode="lin" valueType="num">
                                      <p:cBhvr>
                                        <p:cTn id="64" dur="500" fill="hold"/>
                                        <p:tgtEl>
                                          <p:spTgt spid="24"/>
                                        </p:tgtEl>
                                        <p:attrNameLst>
                                          <p:attrName>ppt_w</p:attrName>
                                        </p:attrNameLst>
                                      </p:cBhvr>
                                      <p:tavLst>
                                        <p:tav tm="0">
                                          <p:val>
                                            <p:fltVal val="0"/>
                                          </p:val>
                                        </p:tav>
                                        <p:tav tm="100000">
                                          <p:val>
                                            <p:strVal val="#ppt_w"/>
                                          </p:val>
                                        </p:tav>
                                      </p:tavLst>
                                    </p:anim>
                                    <p:anim calcmode="lin" valueType="num">
                                      <p:cBhvr>
                                        <p:cTn id="65" dur="500" fill="hold"/>
                                        <p:tgtEl>
                                          <p:spTgt spid="24"/>
                                        </p:tgtEl>
                                        <p:attrNameLst>
                                          <p:attrName>ppt_h</p:attrName>
                                        </p:attrNameLst>
                                      </p:cBhvr>
                                      <p:tavLst>
                                        <p:tav tm="0">
                                          <p:val>
                                            <p:fltVal val="0"/>
                                          </p:val>
                                        </p:tav>
                                        <p:tav tm="100000">
                                          <p:val>
                                            <p:strVal val="#ppt_h"/>
                                          </p:val>
                                        </p:tav>
                                      </p:tavLst>
                                    </p:anim>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1000"/>
                                        <p:tgtEl>
                                          <p:spTgt spid="17"/>
                                        </p:tgtEl>
                                      </p:cBhvr>
                                    </p:animEffect>
                                    <p:anim calcmode="lin" valueType="num">
                                      <p:cBhvr>
                                        <p:cTn id="72" dur="1000" fill="hold"/>
                                        <p:tgtEl>
                                          <p:spTgt spid="17"/>
                                        </p:tgtEl>
                                        <p:attrNameLst>
                                          <p:attrName>ppt_x</p:attrName>
                                        </p:attrNameLst>
                                      </p:cBhvr>
                                      <p:tavLst>
                                        <p:tav tm="0">
                                          <p:val>
                                            <p:strVal val="#ppt_x"/>
                                          </p:val>
                                        </p:tav>
                                        <p:tav tm="100000">
                                          <p:val>
                                            <p:strVal val="#ppt_x"/>
                                          </p:val>
                                        </p:tav>
                                      </p:tavLst>
                                    </p:anim>
                                    <p:anim calcmode="lin" valueType="num">
                                      <p:cBhvr>
                                        <p:cTn id="73" dur="900" decel="100000" fill="hold"/>
                                        <p:tgtEl>
                                          <p:spTgt spid="17"/>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75" presetID="53" presetClass="entr" presetSubtype="16" fill="hold" grpId="0" nodeType="withEffect">
                                  <p:stCondLst>
                                    <p:cond delay="600"/>
                                  </p:stCondLst>
                                  <p:iterate type="lt">
                                    <p:tmPct val="7000"/>
                                  </p:iterate>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600"/>
                                  </p:stCondLst>
                                  <p:iterate type="wd">
                                    <p:tmPct val="7000"/>
                                  </p:iterate>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37" presetClass="entr" presetSubtype="0" fill="hold" grpId="0" nodeType="click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1000"/>
                                        <p:tgtEl>
                                          <p:spTgt spid="16"/>
                                        </p:tgtEl>
                                      </p:cBhvr>
                                    </p:animEffect>
                                    <p:anim calcmode="lin" valueType="num">
                                      <p:cBhvr>
                                        <p:cTn id="90" dur="1000" fill="hold"/>
                                        <p:tgtEl>
                                          <p:spTgt spid="16"/>
                                        </p:tgtEl>
                                        <p:attrNameLst>
                                          <p:attrName>ppt_x</p:attrName>
                                        </p:attrNameLst>
                                      </p:cBhvr>
                                      <p:tavLst>
                                        <p:tav tm="0">
                                          <p:val>
                                            <p:strVal val="#ppt_x"/>
                                          </p:val>
                                        </p:tav>
                                        <p:tav tm="100000">
                                          <p:val>
                                            <p:strVal val="#ppt_x"/>
                                          </p:val>
                                        </p:tav>
                                      </p:tavLst>
                                    </p:anim>
                                    <p:anim calcmode="lin" valueType="num">
                                      <p:cBhvr>
                                        <p:cTn id="91" dur="900" decel="100000" fill="hold"/>
                                        <p:tgtEl>
                                          <p:spTgt spid="16"/>
                                        </p:tgtEl>
                                        <p:attrNameLst>
                                          <p:attrName>ppt_y</p:attrName>
                                        </p:attrNameLst>
                                      </p:cBhvr>
                                      <p:tavLst>
                                        <p:tav tm="0">
                                          <p:val>
                                            <p:strVal val="#ppt_y+1"/>
                                          </p:val>
                                        </p:tav>
                                        <p:tav tm="100000">
                                          <p:val>
                                            <p:strVal val="#ppt_y-.03"/>
                                          </p:val>
                                        </p:tav>
                                      </p:tavLst>
                                    </p:anim>
                                    <p:anim calcmode="lin" valueType="num">
                                      <p:cBhvr>
                                        <p:cTn id="92"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93" presetID="53" presetClass="entr" presetSubtype="16" fill="hold" grpId="0" nodeType="withEffect">
                                  <p:stCondLst>
                                    <p:cond delay="600"/>
                                  </p:stCondLst>
                                  <p:iterate type="lt">
                                    <p:tmPct val="7000"/>
                                  </p:iterate>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Effect transition="in" filter="fade">
                                      <p:cBhvr>
                                        <p:cTn id="97" dur="500"/>
                                        <p:tgtEl>
                                          <p:spTgt spid="27"/>
                                        </p:tgtEl>
                                      </p:cBhvr>
                                    </p:animEffect>
                                  </p:childTnLst>
                                </p:cTn>
                              </p:par>
                              <p:par>
                                <p:cTn id="98" presetID="53" presetClass="entr" presetSubtype="16" fill="hold" grpId="0" nodeType="withEffect">
                                  <p:stCondLst>
                                    <p:cond delay="600"/>
                                  </p:stCondLst>
                                  <p:iterate type="wd">
                                    <p:tmPct val="7000"/>
                                  </p:iterate>
                                  <p:childTnLst>
                                    <p:set>
                                      <p:cBhvr>
                                        <p:cTn id="99" dur="1" fill="hold">
                                          <p:stCondLst>
                                            <p:cond delay="0"/>
                                          </p:stCondLst>
                                        </p:cTn>
                                        <p:tgtEl>
                                          <p:spTgt spid="28"/>
                                        </p:tgtEl>
                                        <p:attrNameLst>
                                          <p:attrName>style.visibility</p:attrName>
                                        </p:attrNameLst>
                                      </p:cBhvr>
                                      <p:to>
                                        <p:strVal val="visible"/>
                                      </p:to>
                                    </p:set>
                                    <p:anim calcmode="lin" valueType="num">
                                      <p:cBhvr>
                                        <p:cTn id="100" dur="500" fill="hold"/>
                                        <p:tgtEl>
                                          <p:spTgt spid="28"/>
                                        </p:tgtEl>
                                        <p:attrNameLst>
                                          <p:attrName>ppt_w</p:attrName>
                                        </p:attrNameLst>
                                      </p:cBhvr>
                                      <p:tavLst>
                                        <p:tav tm="0">
                                          <p:val>
                                            <p:fltVal val="0"/>
                                          </p:val>
                                        </p:tav>
                                        <p:tav tm="100000">
                                          <p:val>
                                            <p:strVal val="#ppt_w"/>
                                          </p:val>
                                        </p:tav>
                                      </p:tavLst>
                                    </p:anim>
                                    <p:anim calcmode="lin" valueType="num">
                                      <p:cBhvr>
                                        <p:cTn id="101" dur="500" fill="hold"/>
                                        <p:tgtEl>
                                          <p:spTgt spid="28"/>
                                        </p:tgtEl>
                                        <p:attrNameLst>
                                          <p:attrName>ppt_h</p:attrName>
                                        </p:attrNameLst>
                                      </p:cBhvr>
                                      <p:tavLst>
                                        <p:tav tm="0">
                                          <p:val>
                                            <p:fltVal val="0"/>
                                          </p:val>
                                        </p:tav>
                                        <p:tav tm="100000">
                                          <p:val>
                                            <p:strVal val="#ppt_h"/>
                                          </p:val>
                                        </p:tav>
                                      </p:tavLst>
                                    </p:anim>
                                    <p:animEffect transition="in" filter="fade">
                                      <p:cBhvr>
                                        <p:cTn id="10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2" grpId="0" animBg="1"/>
      <p:bldP spid="16" grpId="0" animBg="1"/>
      <p:bldP spid="17" grpId="0" animBg="1"/>
      <p:bldP spid="18" grpId="0" animBg="1"/>
      <p:bldP spid="19" grpId="0" animBg="1"/>
      <p:bldP spid="21" grpId="0"/>
      <p:bldP spid="22" grpId="0"/>
      <p:bldP spid="23" grpId="0"/>
      <p:bldP spid="24" grpId="0"/>
      <p:bldP spid="25" grpId="0"/>
      <p:bldP spid="26" grpId="0"/>
      <p:bldP spid="27" grpId="0"/>
      <p:bldP spid="28" grpId="0"/>
      <p:bldP spid="29" grpId="0" animBg="1"/>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p:cNvSpPr/>
          <p:nvPr/>
        </p:nvSpPr>
        <p:spPr>
          <a:xfrm>
            <a:off x="4486323" y="1054415"/>
            <a:ext cx="3222022" cy="3222022"/>
          </a:xfrm>
          <a:prstGeom prst="ellipse">
            <a:avLst/>
          </a:prstGeom>
          <a:blipFill dpi="0" rotWithShape="1">
            <a:blip r:embed="rId2"/>
            <a:srcRect/>
            <a:stretch>
              <a:fillRect l="-53208" t="-19474" r="-103744" b="-51786"/>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50" name="文本框 49"/>
          <p:cNvSpPr txBox="1"/>
          <p:nvPr/>
        </p:nvSpPr>
        <p:spPr>
          <a:xfrm>
            <a:off x="2382258" y="4761631"/>
            <a:ext cx="7700210" cy="646331"/>
          </a:xfrm>
          <a:prstGeom prst="rect">
            <a:avLst/>
          </a:prstGeom>
          <a:noFill/>
        </p:spPr>
        <p:txBody>
          <a:bodyPr wrap="square" rtlCol="0">
            <a:spAutoFit/>
          </a:bodyPr>
          <a:lstStyle/>
          <a:p>
            <a:r>
              <a:rPr lang="en-US" altLang="zh-CN" sz="3600" dirty="0" err="1">
                <a:latin typeface="Segoe UI Semibold" panose="020B0702040204020203" pitchFamily="34" charset="0"/>
                <a:cs typeface="Segoe UI Semibold" panose="020B0702040204020203" pitchFamily="34" charset="0"/>
              </a:rPr>
              <a:t>SnowBall</a:t>
            </a:r>
            <a:r>
              <a:rPr lang="zh-CN" altLang="en-US" sz="3600" dirty="0">
                <a:latin typeface="Segoe UI Semibold" panose="020B0702040204020203" pitchFamily="34" charset="0"/>
                <a:cs typeface="Segoe UI Semibold" panose="020B0702040204020203" pitchFamily="34" charset="0"/>
              </a:rPr>
              <a:t>交易所规则简述与实现情况</a:t>
            </a:r>
            <a:endParaRPr lang="zh-CN" altLang="en-US" sz="3600" dirty="0">
              <a:latin typeface="Segoe UI Semibold" panose="020B0702040204020203" pitchFamily="34" charset="0"/>
              <a:cs typeface="Segoe UI Semibold" panose="020B0702040204020203" pitchFamily="34" charset="0"/>
            </a:endParaRPr>
          </a:p>
        </p:txBody>
      </p:sp>
      <p:sp>
        <p:nvSpPr>
          <p:cNvPr id="44" name="椭圆 43"/>
          <p:cNvSpPr/>
          <p:nvPr/>
        </p:nvSpPr>
        <p:spPr>
          <a:xfrm>
            <a:off x="5280514" y="1777024"/>
            <a:ext cx="1630973" cy="1630974"/>
          </a:xfrm>
          <a:prstGeom prst="ellipse">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5186931" y="1683441"/>
            <a:ext cx="1818140" cy="1818140"/>
          </a:xfrm>
          <a:prstGeom prst="ellipse">
            <a:avLst/>
          </a:prstGeom>
          <a:noFill/>
          <a:ln w="12700" cap="flat" cmpd="sng" algn="ctr">
            <a:solidFill>
              <a:schemeClr val="bg1">
                <a:lumMod val="8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6483175" y="3520397"/>
            <a:ext cx="119156" cy="119156"/>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673158" y="3434556"/>
            <a:ext cx="69190" cy="6919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167885" y="2665426"/>
            <a:ext cx="73503" cy="73503"/>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5580209" y="1886379"/>
            <a:ext cx="1126405" cy="1107996"/>
          </a:xfrm>
          <a:prstGeom prst="rect">
            <a:avLst/>
          </a:prstGeom>
          <a:noFill/>
        </p:spPr>
        <p:txBody>
          <a:bodyPr wrap="square" rtlCol="0">
            <a:spAutoFit/>
          </a:bodyPr>
          <a:lstStyle/>
          <a:p>
            <a:r>
              <a:rPr lang="en-US" altLang="zh-CN" sz="6600" dirty="0">
                <a:solidFill>
                  <a:schemeClr val="bg1">
                    <a:lumMod val="95000"/>
                  </a:schemeClr>
                </a:solidFill>
                <a:latin typeface="Calibri" panose="020F0502020204030204" pitchFamily="34" charset="0"/>
                <a:ea typeface="+mj-ea"/>
                <a:cs typeface="Calibri" panose="020F0502020204030204" pitchFamily="34" charset="0"/>
              </a:rPr>
              <a:t>03</a:t>
            </a:r>
            <a:endParaRPr lang="zh-CN" altLang="en-US" sz="6600" dirty="0">
              <a:solidFill>
                <a:schemeClr val="bg1">
                  <a:lumMod val="95000"/>
                </a:schemeClr>
              </a:solidFill>
              <a:latin typeface="Calibri" panose="020F0502020204030204" pitchFamily="34" charset="0"/>
              <a:ea typeface="+mj-ea"/>
              <a:cs typeface="Calibri" panose="020F0502020204030204" pitchFamily="34" charset="0"/>
            </a:endParaRPr>
          </a:p>
        </p:txBody>
      </p:sp>
      <p:grpSp>
        <p:nvGrpSpPr>
          <p:cNvPr id="54" name="组合 53"/>
          <p:cNvGrpSpPr/>
          <p:nvPr/>
        </p:nvGrpSpPr>
        <p:grpSpPr>
          <a:xfrm>
            <a:off x="5044791" y="1510781"/>
            <a:ext cx="2116445" cy="2161093"/>
            <a:chOff x="5044791" y="1510781"/>
            <a:chExt cx="2116445" cy="2161093"/>
          </a:xfrm>
        </p:grpSpPr>
        <p:sp>
          <p:nvSpPr>
            <p:cNvPr id="55" name="弧形 54"/>
            <p:cNvSpPr/>
            <p:nvPr/>
          </p:nvSpPr>
          <p:spPr>
            <a:xfrm>
              <a:off x="5044791" y="1523617"/>
              <a:ext cx="2116445" cy="2148257"/>
            </a:xfrm>
            <a:prstGeom prst="arc">
              <a:avLst>
                <a:gd name="adj1" fmla="val 16135557"/>
                <a:gd name="adj2" fmla="val 893857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椭圆 55"/>
            <p:cNvSpPr/>
            <p:nvPr/>
          </p:nvSpPr>
          <p:spPr>
            <a:xfrm>
              <a:off x="6068704" y="1510781"/>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5177571" y="3129313"/>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4705970" y="1257299"/>
            <a:ext cx="2698189" cy="2748055"/>
            <a:chOff x="4705970" y="1257299"/>
            <a:chExt cx="2698189" cy="2748055"/>
          </a:xfrm>
        </p:grpSpPr>
        <p:sp>
          <p:nvSpPr>
            <p:cNvPr id="59" name="弧形 58"/>
            <p:cNvSpPr/>
            <p:nvPr/>
          </p:nvSpPr>
          <p:spPr>
            <a:xfrm>
              <a:off x="4705970" y="1269126"/>
              <a:ext cx="2698189" cy="2724217"/>
            </a:xfrm>
            <a:prstGeom prst="arc">
              <a:avLst>
                <a:gd name="adj1" fmla="val 5368489"/>
                <a:gd name="adj2" fmla="val 16261056"/>
              </a:avLst>
            </a:prstGeom>
            <a:noFill/>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椭圆 59"/>
            <p:cNvSpPr/>
            <p:nvPr/>
          </p:nvSpPr>
          <p:spPr>
            <a:xfrm>
              <a:off x="6068704" y="1257299"/>
              <a:ext cx="28630" cy="28630"/>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050909" y="3976724"/>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5280513" y="1523617"/>
            <a:ext cx="2123646" cy="2261506"/>
            <a:chOff x="5280513" y="1523617"/>
            <a:chExt cx="2123646" cy="2261506"/>
          </a:xfrm>
        </p:grpSpPr>
        <p:sp>
          <p:nvSpPr>
            <p:cNvPr id="63" name="弧形 62"/>
            <p:cNvSpPr/>
            <p:nvPr/>
          </p:nvSpPr>
          <p:spPr>
            <a:xfrm>
              <a:off x="5280513" y="1523617"/>
              <a:ext cx="2123646" cy="2261506"/>
            </a:xfrm>
            <a:prstGeom prst="arc">
              <a:avLst>
                <a:gd name="adj1" fmla="val 20643614"/>
                <a:gd name="adj2" fmla="val 3170841"/>
              </a:avLst>
            </a:prstGeom>
            <a:ln>
              <a:solidFill>
                <a:srgbClr val="DDDEE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椭圆 63"/>
            <p:cNvSpPr/>
            <p:nvPr/>
          </p:nvSpPr>
          <p:spPr>
            <a:xfrm>
              <a:off x="6991645" y="3518145"/>
              <a:ext cx="28630" cy="28630"/>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椭圆 64"/>
          <p:cNvSpPr/>
          <p:nvPr/>
        </p:nvSpPr>
        <p:spPr>
          <a:xfrm>
            <a:off x="7403596" y="1463180"/>
            <a:ext cx="95201" cy="95201"/>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5708606" y="2816644"/>
            <a:ext cx="741866" cy="369332"/>
          </a:xfrm>
          <a:prstGeom prst="rect">
            <a:avLst/>
          </a:prstGeom>
          <a:noFill/>
        </p:spPr>
        <p:txBody>
          <a:bodyPr wrap="square" rtlCol="0">
            <a:spAutoFit/>
          </a:bodyPr>
          <a:lstStyle/>
          <a:p>
            <a:r>
              <a:rPr lang="en-US" altLang="zh-CN" b="1" dirty="0">
                <a:solidFill>
                  <a:schemeClr val="bg1">
                    <a:lumMod val="95000"/>
                  </a:schemeClr>
                </a:solidFill>
                <a:latin typeface="+mn-ea"/>
              </a:rPr>
              <a:t>PART</a:t>
            </a:r>
            <a:endParaRPr lang="zh-CN" altLang="en-US" b="1" dirty="0">
              <a:solidFill>
                <a:schemeClr val="bg1">
                  <a:lumMod val="95000"/>
                </a:schemeClr>
              </a:solidFill>
              <a:latin typeface="+mn-ea"/>
            </a:endParaRPr>
          </a:p>
        </p:txBody>
      </p:sp>
      <p:sp>
        <p:nvSpPr>
          <p:cNvPr id="67" name="Oval 42"/>
          <p:cNvSpPr/>
          <p:nvPr/>
        </p:nvSpPr>
        <p:spPr>
          <a:xfrm>
            <a:off x="4316399" y="885825"/>
            <a:ext cx="3559202" cy="3559202"/>
          </a:xfrm>
          <a:prstGeom prst="ellipse">
            <a:avLst/>
          </a:prstGeom>
          <a:noFill/>
          <a:ln w="12700" cap="flat" cmpd="sng" algn="ctr">
            <a:solidFill>
              <a:srgbClr val="C1C1C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944009" y="1683441"/>
            <a:ext cx="144718" cy="144718"/>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179143" y="1552171"/>
            <a:ext cx="58600" cy="5860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5035306" y="3512891"/>
            <a:ext cx="107812" cy="118372"/>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7318444" y="2293374"/>
            <a:ext cx="95201" cy="95201"/>
          </a:xfrm>
          <a:prstGeom prst="ellipse">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50" presetClass="entr" presetSubtype="0" decel="100000" fill="hold" grpId="0" nodeType="withEffect">
                                  <p:stCondLst>
                                    <p:cond delay="200"/>
                                  </p:stCondLst>
                                  <p:childTnLst>
                                    <p:set>
                                      <p:cBhvr>
                                        <p:cTn id="11" dur="1" fill="hold">
                                          <p:stCondLst>
                                            <p:cond delay="0"/>
                                          </p:stCondLst>
                                        </p:cTn>
                                        <p:tgtEl>
                                          <p:spTgt spid="53"/>
                                        </p:tgtEl>
                                        <p:attrNameLst>
                                          <p:attrName>style.visibility</p:attrName>
                                        </p:attrNameLst>
                                      </p:cBhvr>
                                      <p:to>
                                        <p:strVal val="visible"/>
                                      </p:to>
                                    </p:set>
                                    <p:anim calcmode="lin" valueType="num">
                                      <p:cBhvr>
                                        <p:cTn id="12" dur="1000" fill="hold"/>
                                        <p:tgtEl>
                                          <p:spTgt spid="53"/>
                                        </p:tgtEl>
                                        <p:attrNameLst>
                                          <p:attrName>ppt_w</p:attrName>
                                        </p:attrNameLst>
                                      </p:cBhvr>
                                      <p:tavLst>
                                        <p:tav tm="0">
                                          <p:val>
                                            <p:strVal val="#ppt_w+.3"/>
                                          </p:val>
                                        </p:tav>
                                        <p:tav tm="100000">
                                          <p:val>
                                            <p:strVal val="#ppt_w"/>
                                          </p:val>
                                        </p:tav>
                                      </p:tavLst>
                                    </p:anim>
                                    <p:anim calcmode="lin" valueType="num">
                                      <p:cBhvr>
                                        <p:cTn id="13" dur="1000" fill="hold"/>
                                        <p:tgtEl>
                                          <p:spTgt spid="53"/>
                                        </p:tgtEl>
                                        <p:attrNameLst>
                                          <p:attrName>ppt_h</p:attrName>
                                        </p:attrNameLst>
                                      </p:cBhvr>
                                      <p:tavLst>
                                        <p:tav tm="0">
                                          <p:val>
                                            <p:strVal val="#ppt_h"/>
                                          </p:val>
                                        </p:tav>
                                        <p:tav tm="100000">
                                          <p:val>
                                            <p:strVal val="#ppt_h"/>
                                          </p:val>
                                        </p:tav>
                                      </p:tavLst>
                                    </p:anim>
                                    <p:animEffect transition="in" filter="fade">
                                      <p:cBhvr>
                                        <p:cTn id="14" dur="1000"/>
                                        <p:tgtEl>
                                          <p:spTgt spid="53"/>
                                        </p:tgtEl>
                                      </p:cBhvr>
                                    </p:animEffect>
                                  </p:childTnLst>
                                </p:cTn>
                              </p:par>
                              <p:par>
                                <p:cTn id="15" presetID="53" presetClass="entr" presetSubtype="16" fill="hold" grpId="0" nodeType="withEffect">
                                  <p:stCondLst>
                                    <p:cond delay="40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18" presetClass="entr" presetSubtype="12" fill="hold" grpId="0" nodeType="withEffect">
                                  <p:stCondLst>
                                    <p:cond delay="400"/>
                                  </p:stCondLst>
                                  <p:childTnLst>
                                    <p:set>
                                      <p:cBhvr>
                                        <p:cTn id="21" dur="1" fill="hold">
                                          <p:stCondLst>
                                            <p:cond delay="0"/>
                                          </p:stCondLst>
                                        </p:cTn>
                                        <p:tgtEl>
                                          <p:spTgt spid="67"/>
                                        </p:tgtEl>
                                        <p:attrNameLst>
                                          <p:attrName>style.visibility</p:attrName>
                                        </p:attrNameLst>
                                      </p:cBhvr>
                                      <p:to>
                                        <p:strVal val="visible"/>
                                      </p:to>
                                    </p:set>
                                    <p:animEffect transition="in" filter="strips(downLeft)">
                                      <p:cBhvr>
                                        <p:cTn id="22" dur="750"/>
                                        <p:tgtEl>
                                          <p:spTgt spid="67"/>
                                        </p:tgtEl>
                                      </p:cBhvr>
                                    </p:animEffect>
                                  </p:childTnLst>
                                </p:cTn>
                              </p:par>
                              <p:par>
                                <p:cTn id="23" presetID="18" presetClass="entr" presetSubtype="12" fill="hold" nodeType="withEffect">
                                  <p:stCondLst>
                                    <p:cond delay="600"/>
                                  </p:stCondLst>
                                  <p:childTnLst>
                                    <p:set>
                                      <p:cBhvr>
                                        <p:cTn id="24" dur="1" fill="hold">
                                          <p:stCondLst>
                                            <p:cond delay="0"/>
                                          </p:stCondLst>
                                        </p:cTn>
                                        <p:tgtEl>
                                          <p:spTgt spid="62"/>
                                        </p:tgtEl>
                                        <p:attrNameLst>
                                          <p:attrName>style.visibility</p:attrName>
                                        </p:attrNameLst>
                                      </p:cBhvr>
                                      <p:to>
                                        <p:strVal val="visible"/>
                                      </p:to>
                                    </p:set>
                                    <p:animEffect transition="in" filter="strips(downLeft)">
                                      <p:cBhvr>
                                        <p:cTn id="25" dur="750"/>
                                        <p:tgtEl>
                                          <p:spTgt spid="62"/>
                                        </p:tgtEl>
                                      </p:cBhvr>
                                    </p:animEffect>
                                  </p:childTnLst>
                                </p:cTn>
                              </p:par>
                              <p:par>
                                <p:cTn id="26" presetID="18" presetClass="entr" presetSubtype="3" fill="hold" nodeType="withEffect">
                                  <p:stCondLst>
                                    <p:cond delay="800"/>
                                  </p:stCondLst>
                                  <p:childTnLst>
                                    <p:set>
                                      <p:cBhvr>
                                        <p:cTn id="27" dur="1" fill="hold">
                                          <p:stCondLst>
                                            <p:cond delay="0"/>
                                          </p:stCondLst>
                                        </p:cTn>
                                        <p:tgtEl>
                                          <p:spTgt spid="58"/>
                                        </p:tgtEl>
                                        <p:attrNameLst>
                                          <p:attrName>style.visibility</p:attrName>
                                        </p:attrNameLst>
                                      </p:cBhvr>
                                      <p:to>
                                        <p:strVal val="visible"/>
                                      </p:to>
                                    </p:set>
                                    <p:animEffect transition="in" filter="strips(upRight)">
                                      <p:cBhvr>
                                        <p:cTn id="28" dur="750"/>
                                        <p:tgtEl>
                                          <p:spTgt spid="58"/>
                                        </p:tgtEl>
                                      </p:cBhvr>
                                    </p:animEffect>
                                  </p:childTnLst>
                                </p:cTn>
                              </p:par>
                              <p:par>
                                <p:cTn id="29" presetID="18" presetClass="entr" presetSubtype="12" fill="hold" nodeType="withEffect">
                                  <p:stCondLst>
                                    <p:cond delay="1000"/>
                                  </p:stCondLst>
                                  <p:childTnLst>
                                    <p:set>
                                      <p:cBhvr>
                                        <p:cTn id="30" dur="1" fill="hold">
                                          <p:stCondLst>
                                            <p:cond delay="0"/>
                                          </p:stCondLst>
                                        </p:cTn>
                                        <p:tgtEl>
                                          <p:spTgt spid="54"/>
                                        </p:tgtEl>
                                        <p:attrNameLst>
                                          <p:attrName>style.visibility</p:attrName>
                                        </p:attrNameLst>
                                      </p:cBhvr>
                                      <p:to>
                                        <p:strVal val="visible"/>
                                      </p:to>
                                    </p:set>
                                    <p:animEffect transition="in" filter="strips(downLeft)">
                                      <p:cBhvr>
                                        <p:cTn id="31" dur="750"/>
                                        <p:tgtEl>
                                          <p:spTgt spid="54"/>
                                        </p:tgtEl>
                                      </p:cBhvr>
                                    </p:animEffect>
                                  </p:childTnLst>
                                </p:cTn>
                              </p:par>
                              <p:par>
                                <p:cTn id="32" presetID="18" presetClass="entr" presetSubtype="3" fill="hold" grpId="0" nodeType="withEffect">
                                  <p:stCondLst>
                                    <p:cond delay="1100"/>
                                  </p:stCondLst>
                                  <p:childTnLst>
                                    <p:set>
                                      <p:cBhvr>
                                        <p:cTn id="33" dur="1" fill="hold">
                                          <p:stCondLst>
                                            <p:cond delay="0"/>
                                          </p:stCondLst>
                                        </p:cTn>
                                        <p:tgtEl>
                                          <p:spTgt spid="45"/>
                                        </p:tgtEl>
                                        <p:attrNameLst>
                                          <p:attrName>style.visibility</p:attrName>
                                        </p:attrNameLst>
                                      </p:cBhvr>
                                      <p:to>
                                        <p:strVal val="visible"/>
                                      </p:to>
                                    </p:set>
                                    <p:animEffect transition="in" filter="strips(upRight)">
                                      <p:cBhvr>
                                        <p:cTn id="34" dur="750"/>
                                        <p:tgtEl>
                                          <p:spTgt spid="45"/>
                                        </p:tgtEl>
                                      </p:cBhvr>
                                    </p:animEffect>
                                  </p:childTnLst>
                                </p:cTn>
                              </p:par>
                              <p:par>
                                <p:cTn id="35" presetID="2" presetClass="entr" presetSubtype="1" decel="100000" fill="hold" grpId="0" nodeType="withEffect">
                                  <p:stCondLst>
                                    <p:cond delay="1800"/>
                                  </p:stCondLst>
                                  <p:childTnLst>
                                    <p:set>
                                      <p:cBhvr>
                                        <p:cTn id="36" dur="1" fill="hold">
                                          <p:stCondLst>
                                            <p:cond delay="0"/>
                                          </p:stCondLst>
                                        </p:cTn>
                                        <p:tgtEl>
                                          <p:spTgt spid="65"/>
                                        </p:tgtEl>
                                        <p:attrNameLst>
                                          <p:attrName>style.visibility</p:attrName>
                                        </p:attrNameLst>
                                      </p:cBhvr>
                                      <p:to>
                                        <p:strVal val="visible"/>
                                      </p:to>
                                    </p:set>
                                    <p:anim calcmode="lin" valueType="num">
                                      <p:cBhvr additive="base">
                                        <p:cTn id="37" dur="1000" fill="hold"/>
                                        <p:tgtEl>
                                          <p:spTgt spid="65"/>
                                        </p:tgtEl>
                                        <p:attrNameLst>
                                          <p:attrName>ppt_x</p:attrName>
                                        </p:attrNameLst>
                                      </p:cBhvr>
                                      <p:tavLst>
                                        <p:tav tm="0">
                                          <p:val>
                                            <p:strVal val="#ppt_x"/>
                                          </p:val>
                                        </p:tav>
                                        <p:tav tm="100000">
                                          <p:val>
                                            <p:strVal val="#ppt_x"/>
                                          </p:val>
                                        </p:tav>
                                      </p:tavLst>
                                    </p:anim>
                                    <p:anim calcmode="lin" valueType="num">
                                      <p:cBhvr additive="base">
                                        <p:cTn id="38" dur="1000" fill="hold"/>
                                        <p:tgtEl>
                                          <p:spTgt spid="65"/>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1800"/>
                                  </p:stCondLst>
                                  <p:childTnLst>
                                    <p:set>
                                      <p:cBhvr>
                                        <p:cTn id="40" dur="1" fill="hold">
                                          <p:stCondLst>
                                            <p:cond delay="0"/>
                                          </p:stCondLst>
                                        </p:cTn>
                                        <p:tgtEl>
                                          <p:spTgt spid="71"/>
                                        </p:tgtEl>
                                        <p:attrNameLst>
                                          <p:attrName>style.visibility</p:attrName>
                                        </p:attrNameLst>
                                      </p:cBhvr>
                                      <p:to>
                                        <p:strVal val="visible"/>
                                      </p:to>
                                    </p:set>
                                    <p:anim calcmode="lin" valueType="num">
                                      <p:cBhvr additive="base">
                                        <p:cTn id="41" dur="1000" fill="hold"/>
                                        <p:tgtEl>
                                          <p:spTgt spid="71"/>
                                        </p:tgtEl>
                                        <p:attrNameLst>
                                          <p:attrName>ppt_x</p:attrName>
                                        </p:attrNameLst>
                                      </p:cBhvr>
                                      <p:tavLst>
                                        <p:tav tm="0">
                                          <p:val>
                                            <p:strVal val="#ppt_x"/>
                                          </p:val>
                                        </p:tav>
                                        <p:tav tm="100000">
                                          <p:val>
                                            <p:strVal val="#ppt_x"/>
                                          </p:val>
                                        </p:tav>
                                      </p:tavLst>
                                    </p:anim>
                                    <p:anim calcmode="lin" valueType="num">
                                      <p:cBhvr additive="base">
                                        <p:cTn id="42" dur="1000" fill="hold"/>
                                        <p:tgtEl>
                                          <p:spTgt spid="71"/>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1800"/>
                                  </p:stCondLst>
                                  <p:childTnLst>
                                    <p:set>
                                      <p:cBhvr>
                                        <p:cTn id="44" dur="1" fill="hold">
                                          <p:stCondLst>
                                            <p:cond delay="0"/>
                                          </p:stCondLst>
                                        </p:cTn>
                                        <p:tgtEl>
                                          <p:spTgt spid="70"/>
                                        </p:tgtEl>
                                        <p:attrNameLst>
                                          <p:attrName>style.visibility</p:attrName>
                                        </p:attrNameLst>
                                      </p:cBhvr>
                                      <p:to>
                                        <p:strVal val="visible"/>
                                      </p:to>
                                    </p:set>
                                    <p:anim calcmode="lin" valueType="num">
                                      <p:cBhvr additive="base">
                                        <p:cTn id="45" dur="1000" fill="hold"/>
                                        <p:tgtEl>
                                          <p:spTgt spid="70"/>
                                        </p:tgtEl>
                                        <p:attrNameLst>
                                          <p:attrName>ppt_x</p:attrName>
                                        </p:attrNameLst>
                                      </p:cBhvr>
                                      <p:tavLst>
                                        <p:tav tm="0">
                                          <p:val>
                                            <p:strVal val="#ppt_x"/>
                                          </p:val>
                                        </p:tav>
                                        <p:tav tm="100000">
                                          <p:val>
                                            <p:strVal val="#ppt_x"/>
                                          </p:val>
                                        </p:tav>
                                      </p:tavLst>
                                    </p:anim>
                                    <p:anim calcmode="lin" valueType="num">
                                      <p:cBhvr additive="base">
                                        <p:cTn id="46" dur="1000" fill="hold"/>
                                        <p:tgtEl>
                                          <p:spTgt spid="70"/>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1800"/>
                                  </p:stCondLst>
                                  <p:childTnLst>
                                    <p:set>
                                      <p:cBhvr>
                                        <p:cTn id="48" dur="1" fill="hold">
                                          <p:stCondLst>
                                            <p:cond delay="0"/>
                                          </p:stCondLst>
                                        </p:cTn>
                                        <p:tgtEl>
                                          <p:spTgt spid="68"/>
                                        </p:tgtEl>
                                        <p:attrNameLst>
                                          <p:attrName>style.visibility</p:attrName>
                                        </p:attrNameLst>
                                      </p:cBhvr>
                                      <p:to>
                                        <p:strVal val="visible"/>
                                      </p:to>
                                    </p:set>
                                    <p:anim calcmode="lin" valueType="num">
                                      <p:cBhvr additive="base">
                                        <p:cTn id="49" dur="1000" fill="hold"/>
                                        <p:tgtEl>
                                          <p:spTgt spid="68"/>
                                        </p:tgtEl>
                                        <p:attrNameLst>
                                          <p:attrName>ppt_x</p:attrName>
                                        </p:attrNameLst>
                                      </p:cBhvr>
                                      <p:tavLst>
                                        <p:tav tm="0">
                                          <p:val>
                                            <p:strVal val="#ppt_x"/>
                                          </p:val>
                                        </p:tav>
                                        <p:tav tm="100000">
                                          <p:val>
                                            <p:strVal val="#ppt_x"/>
                                          </p:val>
                                        </p:tav>
                                      </p:tavLst>
                                    </p:anim>
                                    <p:anim calcmode="lin" valueType="num">
                                      <p:cBhvr additive="base">
                                        <p:cTn id="50" dur="1000" fill="hold"/>
                                        <p:tgtEl>
                                          <p:spTgt spid="68"/>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1800"/>
                                  </p:stCondLst>
                                  <p:childTnLst>
                                    <p:set>
                                      <p:cBhvr>
                                        <p:cTn id="52" dur="1" fill="hold">
                                          <p:stCondLst>
                                            <p:cond delay="0"/>
                                          </p:stCondLst>
                                        </p:cTn>
                                        <p:tgtEl>
                                          <p:spTgt spid="69"/>
                                        </p:tgtEl>
                                        <p:attrNameLst>
                                          <p:attrName>style.visibility</p:attrName>
                                        </p:attrNameLst>
                                      </p:cBhvr>
                                      <p:to>
                                        <p:strVal val="visible"/>
                                      </p:to>
                                    </p:set>
                                    <p:anim calcmode="lin" valueType="num">
                                      <p:cBhvr additive="base">
                                        <p:cTn id="53" dur="1000" fill="hold"/>
                                        <p:tgtEl>
                                          <p:spTgt spid="69"/>
                                        </p:tgtEl>
                                        <p:attrNameLst>
                                          <p:attrName>ppt_x</p:attrName>
                                        </p:attrNameLst>
                                      </p:cBhvr>
                                      <p:tavLst>
                                        <p:tav tm="0">
                                          <p:val>
                                            <p:strVal val="#ppt_x"/>
                                          </p:val>
                                        </p:tav>
                                        <p:tav tm="100000">
                                          <p:val>
                                            <p:strVal val="#ppt_x"/>
                                          </p:val>
                                        </p:tav>
                                      </p:tavLst>
                                    </p:anim>
                                    <p:anim calcmode="lin" valueType="num">
                                      <p:cBhvr additive="base">
                                        <p:cTn id="54" dur="1000" fill="hold"/>
                                        <p:tgtEl>
                                          <p:spTgt spid="69"/>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1800"/>
                                  </p:stCondLst>
                                  <p:childTnLst>
                                    <p:set>
                                      <p:cBhvr>
                                        <p:cTn id="56" dur="1" fill="hold">
                                          <p:stCondLst>
                                            <p:cond delay="0"/>
                                          </p:stCondLst>
                                        </p:cTn>
                                        <p:tgtEl>
                                          <p:spTgt spid="51"/>
                                        </p:tgtEl>
                                        <p:attrNameLst>
                                          <p:attrName>style.visibility</p:attrName>
                                        </p:attrNameLst>
                                      </p:cBhvr>
                                      <p:to>
                                        <p:strVal val="visible"/>
                                      </p:to>
                                    </p:set>
                                    <p:anim calcmode="lin" valueType="num">
                                      <p:cBhvr additive="base">
                                        <p:cTn id="57" dur="1000" fill="hold"/>
                                        <p:tgtEl>
                                          <p:spTgt spid="51"/>
                                        </p:tgtEl>
                                        <p:attrNameLst>
                                          <p:attrName>ppt_x</p:attrName>
                                        </p:attrNameLst>
                                      </p:cBhvr>
                                      <p:tavLst>
                                        <p:tav tm="0">
                                          <p:val>
                                            <p:strVal val="#ppt_x"/>
                                          </p:val>
                                        </p:tav>
                                        <p:tav tm="100000">
                                          <p:val>
                                            <p:strVal val="#ppt_x"/>
                                          </p:val>
                                        </p:tav>
                                      </p:tavLst>
                                    </p:anim>
                                    <p:anim calcmode="lin" valueType="num">
                                      <p:cBhvr additive="base">
                                        <p:cTn id="58" dur="1000" fill="hold"/>
                                        <p:tgtEl>
                                          <p:spTgt spid="51"/>
                                        </p:tgtEl>
                                        <p:attrNameLst>
                                          <p:attrName>ppt_y</p:attrName>
                                        </p:attrNameLst>
                                      </p:cBhvr>
                                      <p:tavLst>
                                        <p:tav tm="0">
                                          <p:val>
                                            <p:strVal val="0-#ppt_h/2"/>
                                          </p:val>
                                        </p:tav>
                                        <p:tav tm="100000">
                                          <p:val>
                                            <p:strVal val="#ppt_y"/>
                                          </p:val>
                                        </p:tav>
                                      </p:tavLst>
                                    </p:anim>
                                  </p:childTnLst>
                                </p:cTn>
                              </p:par>
                              <p:par>
                                <p:cTn id="59" presetID="2" presetClass="entr" presetSubtype="1" decel="100000" fill="hold" grpId="0" nodeType="withEffect">
                                  <p:stCondLst>
                                    <p:cond delay="180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1000" fill="hold"/>
                                        <p:tgtEl>
                                          <p:spTgt spid="46"/>
                                        </p:tgtEl>
                                        <p:attrNameLst>
                                          <p:attrName>ppt_x</p:attrName>
                                        </p:attrNameLst>
                                      </p:cBhvr>
                                      <p:tavLst>
                                        <p:tav tm="0">
                                          <p:val>
                                            <p:strVal val="#ppt_x"/>
                                          </p:val>
                                        </p:tav>
                                        <p:tav tm="100000">
                                          <p:val>
                                            <p:strVal val="#ppt_x"/>
                                          </p:val>
                                        </p:tav>
                                      </p:tavLst>
                                    </p:anim>
                                    <p:anim calcmode="lin" valueType="num">
                                      <p:cBhvr additive="base">
                                        <p:cTn id="62" dur="1000" fill="hold"/>
                                        <p:tgtEl>
                                          <p:spTgt spid="46"/>
                                        </p:tgtEl>
                                        <p:attrNameLst>
                                          <p:attrName>ppt_y</p:attrName>
                                        </p:attrNameLst>
                                      </p:cBhvr>
                                      <p:tavLst>
                                        <p:tav tm="0">
                                          <p:val>
                                            <p:strVal val="0-#ppt_h/2"/>
                                          </p:val>
                                        </p:tav>
                                        <p:tav tm="100000">
                                          <p:val>
                                            <p:strVal val="#ppt_y"/>
                                          </p:val>
                                        </p:tav>
                                      </p:tavLst>
                                    </p:anim>
                                  </p:childTnLst>
                                </p:cTn>
                              </p:par>
                              <p:par>
                                <p:cTn id="63" presetID="53" presetClass="entr" presetSubtype="16"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750" fill="hold"/>
                                        <p:tgtEl>
                                          <p:spTgt spid="50"/>
                                        </p:tgtEl>
                                        <p:attrNameLst>
                                          <p:attrName>ppt_w</p:attrName>
                                        </p:attrNameLst>
                                      </p:cBhvr>
                                      <p:tavLst>
                                        <p:tav tm="0">
                                          <p:val>
                                            <p:fltVal val="0"/>
                                          </p:val>
                                        </p:tav>
                                        <p:tav tm="100000">
                                          <p:val>
                                            <p:strVal val="#ppt_w"/>
                                          </p:val>
                                        </p:tav>
                                      </p:tavLst>
                                    </p:anim>
                                    <p:anim calcmode="lin" valueType="num">
                                      <p:cBhvr>
                                        <p:cTn id="66" dur="750" fill="hold"/>
                                        <p:tgtEl>
                                          <p:spTgt spid="50"/>
                                        </p:tgtEl>
                                        <p:attrNameLst>
                                          <p:attrName>ppt_h</p:attrName>
                                        </p:attrNameLst>
                                      </p:cBhvr>
                                      <p:tavLst>
                                        <p:tav tm="0">
                                          <p:val>
                                            <p:fltVal val="0"/>
                                          </p:val>
                                        </p:tav>
                                        <p:tav tm="100000">
                                          <p:val>
                                            <p:strVal val="#ppt_h"/>
                                          </p:val>
                                        </p:tav>
                                      </p:tavLst>
                                    </p:anim>
                                    <p:animEffect transition="in" filter="fade">
                                      <p:cBhvr>
                                        <p:cTn id="67"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4" grpId="0" animBg="1"/>
      <p:bldP spid="45" grpId="0" animBg="1"/>
      <p:bldP spid="46" grpId="0" animBg="1"/>
      <p:bldP spid="51" grpId="0" animBg="1"/>
      <p:bldP spid="53" grpId="0"/>
      <p:bldP spid="65" grpId="0" animBg="1"/>
      <p:bldP spid="66" grpId="0"/>
      <p:bldP spid="67" grpId="0" animBg="1"/>
      <p:bldP spid="68" grpId="0" animBg="1"/>
      <p:bldP spid="69" grpId="0" animBg="1"/>
      <p:bldP spid="70" grpId="0" animBg="1"/>
      <p:bldP spid="7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ight Triangle 49"/>
          <p:cNvSpPr/>
          <p:nvPr/>
        </p:nvSpPr>
        <p:spPr>
          <a:xfrm>
            <a:off x="0" y="0"/>
            <a:ext cx="8600792" cy="6858000"/>
          </a:xfrm>
          <a:prstGeom prst="rtTriangle">
            <a:avLst/>
          </a:prstGeom>
          <a:blipFill dpi="0" rotWithShape="1">
            <a:blip r:embed="rId2"/>
            <a:srcRect/>
            <a:stretch>
              <a:fillRect l="-40952" t="-1807" r="-4545" b="-8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3" name="椭圆 32"/>
          <p:cNvSpPr/>
          <p:nvPr/>
        </p:nvSpPr>
        <p:spPr>
          <a:xfrm>
            <a:off x="1355491" y="915724"/>
            <a:ext cx="941693" cy="941694"/>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4" name="弧形 33"/>
          <p:cNvSpPr/>
          <p:nvPr/>
        </p:nvSpPr>
        <p:spPr>
          <a:xfrm>
            <a:off x="1219389" y="769411"/>
            <a:ext cx="1221995" cy="1240364"/>
          </a:xfrm>
          <a:prstGeom prst="arc">
            <a:avLst>
              <a:gd name="adj1" fmla="val 16135557"/>
              <a:gd name="adj2" fmla="val 893857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a:ea typeface="等线" panose="02010600030101010101" pitchFamily="2" charset="-122"/>
              <a:cs typeface="+mn-cs"/>
            </a:endParaRPr>
          </a:p>
        </p:txBody>
      </p:sp>
      <p:sp>
        <p:nvSpPr>
          <p:cNvPr id="35" name="椭圆 34"/>
          <p:cNvSpPr/>
          <p:nvPr/>
        </p:nvSpPr>
        <p:spPr>
          <a:xfrm>
            <a:off x="1301458" y="861691"/>
            <a:ext cx="1049759" cy="1049761"/>
          </a:xfrm>
          <a:prstGeom prst="ellipse">
            <a:avLst/>
          </a:prstGeom>
          <a:noFill/>
          <a:ln w="12700" cap="flat" cmpd="sng" algn="ctr">
            <a:solidFill>
              <a:srgbClr val="DDDEE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8" name="椭圆 37"/>
          <p:cNvSpPr/>
          <p:nvPr/>
        </p:nvSpPr>
        <p:spPr>
          <a:xfrm>
            <a:off x="1290461" y="1428670"/>
            <a:ext cx="42439" cy="4243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9" name="椭圆 38"/>
          <p:cNvSpPr/>
          <p:nvPr/>
        </p:nvSpPr>
        <p:spPr>
          <a:xfrm>
            <a:off x="1810577" y="762000"/>
            <a:ext cx="16530" cy="1653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0" name="椭圆 39"/>
          <p:cNvSpPr/>
          <p:nvPr/>
        </p:nvSpPr>
        <p:spPr>
          <a:xfrm>
            <a:off x="1296053" y="1696510"/>
            <a:ext cx="16530" cy="1653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2" name="文本框 41"/>
          <p:cNvSpPr txBox="1"/>
          <p:nvPr/>
        </p:nvSpPr>
        <p:spPr>
          <a:xfrm>
            <a:off x="3806561" y="2267687"/>
            <a:ext cx="7102439" cy="646331"/>
          </a:xfrm>
          <a:prstGeom prst="rect">
            <a:avLst/>
          </a:prstGeom>
          <a:noFill/>
        </p:spPr>
        <p:txBody>
          <a:bodyPr wrap="square" rtlCol="0">
            <a:spAutoFit/>
          </a:bodyPr>
          <a:lstStyle/>
          <a:p>
            <a:pPr lvl="0">
              <a:defRPr/>
            </a:pPr>
            <a:r>
              <a:rPr lang="en-US" altLang="zh-CN" dirty="0"/>
              <a:t>1</a:t>
            </a:r>
            <a:r>
              <a:rPr lang="zh-CN" altLang="en-US" dirty="0"/>
              <a:t>）</a:t>
            </a:r>
            <a:r>
              <a:rPr lang="en-US" altLang="zh-CN" dirty="0" err="1" smtClean="0"/>
              <a:t>SnowBall</a:t>
            </a:r>
            <a:r>
              <a:rPr lang="en-US" altLang="zh-CN" dirty="0" smtClean="0"/>
              <a:t> </a:t>
            </a:r>
            <a:r>
              <a:rPr lang="en-US" altLang="zh-CN" dirty="0"/>
              <a:t>Token</a:t>
            </a:r>
            <a:r>
              <a:rPr lang="zh-CN" altLang="en-US" dirty="0"/>
              <a:t>（</a:t>
            </a:r>
            <a:r>
              <a:rPr lang="en-US" altLang="zh-CN" dirty="0"/>
              <a:t>SBT</a:t>
            </a:r>
            <a:r>
              <a:rPr lang="zh-CN" altLang="en-US" dirty="0"/>
              <a:t>）初始价格为</a:t>
            </a:r>
            <a:r>
              <a:rPr lang="en-US" altLang="zh-CN" dirty="0"/>
              <a:t>0.0001</a:t>
            </a:r>
            <a:r>
              <a:rPr lang="zh-CN" altLang="en-US" dirty="0"/>
              <a:t>个</a:t>
            </a:r>
            <a:r>
              <a:rPr lang="en-US" altLang="zh-CN" dirty="0"/>
              <a:t>ONG</a:t>
            </a:r>
            <a:r>
              <a:rPr lang="zh-CN" altLang="en-US" dirty="0"/>
              <a:t>，</a:t>
            </a:r>
            <a:r>
              <a:rPr lang="en-US" altLang="zh-CN" dirty="0"/>
              <a:t>SBT</a:t>
            </a:r>
            <a:r>
              <a:rPr lang="zh-CN" altLang="en-US" dirty="0"/>
              <a:t>初始总量为</a:t>
            </a:r>
            <a:r>
              <a:rPr lang="en-US" altLang="zh-CN" dirty="0"/>
              <a:t>0</a:t>
            </a:r>
            <a:r>
              <a:rPr lang="zh-CN" altLang="en-US" dirty="0"/>
              <a:t>，精度为</a:t>
            </a:r>
            <a:r>
              <a:rPr lang="en-US" altLang="zh-CN" dirty="0" smtClean="0"/>
              <a:t>9</a:t>
            </a:r>
            <a:r>
              <a:rPr kumimoji="0" lang="zh-CN" altLang="en-US" b="0" i="0" u="none" strike="noStrike" kern="1200" cap="none" spc="0" normalizeH="0" baseline="0" noProof="0" dirty="0" smtClean="0">
                <a:ln>
                  <a:noFill/>
                </a:ln>
                <a:solidFill>
                  <a:prstClr val="black">
                    <a:lumMod val="65000"/>
                    <a:lumOff val="35000"/>
                  </a:prstClr>
                </a:solidFill>
                <a:effectLst/>
                <a:uLnTx/>
                <a:uFillTx/>
                <a:latin typeface="Segoe UI Light" panose="020B0502040204020203" pitchFamily="34" charset="0"/>
                <a:ea typeface="等线" panose="02010600030101010101" pitchFamily="2" charset="-122"/>
                <a:cs typeface="Segoe UI Light" panose="020B0502040204020203" pitchFamily="34" charset="0"/>
              </a:rPr>
              <a:t>。</a:t>
            </a:r>
            <a:endParaRPr kumimoji="0" lang="zh-CN" altLang="en-US"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等线" panose="02010600030101010101" pitchFamily="2" charset="-122"/>
              <a:cs typeface="Segoe UI Light" panose="020B0502040204020203" pitchFamily="34" charset="0"/>
            </a:endParaRPr>
          </a:p>
        </p:txBody>
      </p:sp>
      <p:sp>
        <p:nvSpPr>
          <p:cNvPr id="44" name="文本框 43"/>
          <p:cNvSpPr txBox="1"/>
          <p:nvPr/>
        </p:nvSpPr>
        <p:spPr>
          <a:xfrm>
            <a:off x="5488480" y="3648003"/>
            <a:ext cx="5564904" cy="783997"/>
          </a:xfrm>
          <a:prstGeom prst="rect">
            <a:avLst/>
          </a:prstGeom>
          <a:noFill/>
        </p:spPr>
        <p:txBody>
          <a:bodyPr wrap="square" rtlCol="0">
            <a:spAutoFit/>
          </a:bodyPr>
          <a:lstStyle/>
          <a:p>
            <a:pPr lvl="0">
              <a:lnSpc>
                <a:spcPct val="130000"/>
              </a:lnSpc>
              <a:defRPr/>
            </a:pPr>
            <a:r>
              <a:rPr lang="en-US" altLang="zh-CN" dirty="0"/>
              <a:t>2</a:t>
            </a:r>
            <a:r>
              <a:rPr lang="zh-CN" altLang="en-US" dirty="0"/>
              <a:t>）用户每买入一个</a:t>
            </a:r>
            <a:r>
              <a:rPr lang="en-US" altLang="zh-CN" dirty="0"/>
              <a:t>SBT</a:t>
            </a:r>
            <a:r>
              <a:rPr lang="zh-CN" altLang="en-US" dirty="0"/>
              <a:t>，</a:t>
            </a:r>
            <a:r>
              <a:rPr lang="en-US" altLang="zh-CN" dirty="0"/>
              <a:t>SBT</a:t>
            </a:r>
            <a:r>
              <a:rPr lang="zh-CN" altLang="en-US" dirty="0"/>
              <a:t>的价格会上升</a:t>
            </a:r>
            <a:r>
              <a:rPr lang="en-US" altLang="zh-CN" dirty="0"/>
              <a:t>0.00001</a:t>
            </a:r>
            <a:r>
              <a:rPr lang="zh-CN" altLang="en-US" dirty="0"/>
              <a:t>个</a:t>
            </a:r>
            <a:r>
              <a:rPr lang="en-US" altLang="zh-CN" dirty="0"/>
              <a:t>ONG</a:t>
            </a:r>
            <a:r>
              <a:rPr lang="zh-CN" altLang="en-US" dirty="0"/>
              <a:t>，</a:t>
            </a:r>
            <a:r>
              <a:rPr lang="en-US" altLang="zh-CN" dirty="0"/>
              <a:t>SBT</a:t>
            </a:r>
            <a:r>
              <a:rPr lang="zh-CN" altLang="en-US" dirty="0"/>
              <a:t>的总量加</a:t>
            </a:r>
            <a:r>
              <a:rPr lang="en-US" altLang="zh-CN" dirty="0"/>
              <a:t>1</a:t>
            </a:r>
            <a:r>
              <a:rPr lang="zh-CN" altLang="en-US" dirty="0"/>
              <a:t>。</a:t>
            </a:r>
            <a:endParaRPr kumimoji="0" lang="zh-CN" altLang="en-US"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等线" panose="02010600030101010101" pitchFamily="2" charset="-122"/>
              <a:cs typeface="Segoe UI Light" panose="020B0502040204020203" pitchFamily="34" charset="0"/>
            </a:endParaRPr>
          </a:p>
        </p:txBody>
      </p:sp>
      <p:sp>
        <p:nvSpPr>
          <p:cNvPr id="46" name="文本框 45"/>
          <p:cNvSpPr txBox="1"/>
          <p:nvPr/>
        </p:nvSpPr>
        <p:spPr>
          <a:xfrm>
            <a:off x="7122275" y="5010552"/>
            <a:ext cx="4063453" cy="812530"/>
          </a:xfrm>
          <a:prstGeom prst="rect">
            <a:avLst/>
          </a:prstGeom>
          <a:noFill/>
        </p:spPr>
        <p:txBody>
          <a:bodyPr wrap="square" rtlCol="0">
            <a:spAutoFit/>
          </a:bodyPr>
          <a:lstStyle/>
          <a:p>
            <a:pPr lvl="0">
              <a:lnSpc>
                <a:spcPct val="130000"/>
              </a:lnSpc>
              <a:defRPr/>
            </a:pPr>
            <a:r>
              <a:rPr lang="en-US" altLang="zh-CN" dirty="0"/>
              <a:t>3</a:t>
            </a:r>
            <a:r>
              <a:rPr lang="zh-CN" altLang="en-US" dirty="0"/>
              <a:t>）用户每卖出一个</a:t>
            </a:r>
            <a:r>
              <a:rPr lang="en-US" altLang="zh-CN" dirty="0"/>
              <a:t>SBT</a:t>
            </a:r>
            <a:r>
              <a:rPr lang="zh-CN" altLang="en-US" dirty="0"/>
              <a:t>，</a:t>
            </a:r>
            <a:r>
              <a:rPr lang="en-US" altLang="zh-CN" dirty="0"/>
              <a:t>SBT</a:t>
            </a:r>
            <a:r>
              <a:rPr lang="zh-CN" altLang="en-US" dirty="0"/>
              <a:t>的价格会下降</a:t>
            </a:r>
            <a:r>
              <a:rPr lang="en-US" altLang="zh-CN" dirty="0"/>
              <a:t>0.00001</a:t>
            </a:r>
            <a:r>
              <a:rPr lang="zh-CN" altLang="en-US" dirty="0"/>
              <a:t>个</a:t>
            </a:r>
            <a:r>
              <a:rPr lang="en-US" altLang="zh-CN" dirty="0"/>
              <a:t>ONG</a:t>
            </a:r>
            <a:r>
              <a:rPr lang="zh-CN" altLang="en-US" dirty="0"/>
              <a:t>，</a:t>
            </a:r>
            <a:r>
              <a:rPr lang="en-US" altLang="zh-CN" dirty="0"/>
              <a:t>SBT</a:t>
            </a:r>
            <a:r>
              <a:rPr lang="zh-CN" altLang="en-US" dirty="0"/>
              <a:t>的总量减</a:t>
            </a:r>
            <a:r>
              <a:rPr lang="en-US" altLang="zh-CN" dirty="0"/>
              <a:t>1</a:t>
            </a:r>
            <a:r>
              <a:rPr lang="zh-CN" altLang="en-US" dirty="0"/>
              <a:t>。</a:t>
            </a:r>
            <a:endParaRPr kumimoji="0" lang="zh-CN" altLang="en-US" b="0" i="0" u="none" strike="noStrike" kern="1200" cap="none" spc="0" normalizeH="0" baseline="0" noProof="0" dirty="0">
              <a:ln>
                <a:noFill/>
              </a:ln>
              <a:solidFill>
                <a:prstClr val="black">
                  <a:lumMod val="65000"/>
                  <a:lumOff val="35000"/>
                </a:prstClr>
              </a:solidFill>
              <a:effectLst/>
              <a:uLnTx/>
              <a:uFillTx/>
              <a:latin typeface="Segoe UI Light" panose="020B0502040204020203" pitchFamily="34" charset="0"/>
              <a:ea typeface="等线" panose="02010600030101010101" pitchFamily="2" charset="-122"/>
              <a:cs typeface="Segoe UI Light" panose="020B0502040204020203" pitchFamily="34" charset="0"/>
            </a:endParaRPr>
          </a:p>
        </p:txBody>
      </p:sp>
      <p:sp>
        <p:nvSpPr>
          <p:cNvPr id="47" name="椭圆 46"/>
          <p:cNvSpPr/>
          <p:nvPr/>
        </p:nvSpPr>
        <p:spPr>
          <a:xfrm>
            <a:off x="3183688" y="2393882"/>
            <a:ext cx="129540" cy="12954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8" name="椭圆 47"/>
          <p:cNvSpPr/>
          <p:nvPr/>
        </p:nvSpPr>
        <p:spPr>
          <a:xfrm>
            <a:off x="4817508" y="3826764"/>
            <a:ext cx="129540" cy="12954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49" name="椭圆 48"/>
          <p:cNvSpPr/>
          <p:nvPr/>
        </p:nvSpPr>
        <p:spPr>
          <a:xfrm>
            <a:off x="6506341" y="5186202"/>
            <a:ext cx="129540" cy="129540"/>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grpSp>
        <p:nvGrpSpPr>
          <p:cNvPr id="6" name="组合 5"/>
          <p:cNvGrpSpPr/>
          <p:nvPr/>
        </p:nvGrpSpPr>
        <p:grpSpPr>
          <a:xfrm>
            <a:off x="10046195" y="558165"/>
            <a:ext cx="2145806" cy="226694"/>
            <a:chOff x="10046195" y="558165"/>
            <a:chExt cx="2145806" cy="226694"/>
          </a:xfrm>
        </p:grpSpPr>
        <p:cxnSp>
          <p:nvCxnSpPr>
            <p:cNvPr id="52" name="直接连接符 51"/>
            <p:cNvCxnSpPr>
              <a:endCxn id="54" idx="6"/>
            </p:cNvCxnSpPr>
            <p:nvPr/>
          </p:nvCxnSpPr>
          <p:spPr>
            <a:xfrm flipH="1">
              <a:off x="10091914" y="581025"/>
              <a:ext cx="2100087"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11468100" y="762000"/>
              <a:ext cx="723900" cy="0"/>
            </a:xfrm>
            <a:prstGeom prst="line">
              <a:avLst/>
            </a:prstGeom>
            <a:ln w="9525">
              <a:solidFill>
                <a:srgbClr val="C1C1C1"/>
              </a:solidFill>
            </a:ln>
          </p:spPr>
          <p:style>
            <a:lnRef idx="1">
              <a:schemeClr val="accent1"/>
            </a:lnRef>
            <a:fillRef idx="0">
              <a:schemeClr val="accent1"/>
            </a:fillRef>
            <a:effectRef idx="0">
              <a:schemeClr val="accent1"/>
            </a:effectRef>
            <a:fontRef idx="minor">
              <a:schemeClr val="tx1"/>
            </a:fontRef>
          </p:style>
        </p:cxnSp>
        <p:sp>
          <p:nvSpPr>
            <p:cNvPr id="54" name="椭圆 53"/>
            <p:cNvSpPr/>
            <p:nvPr/>
          </p:nvSpPr>
          <p:spPr>
            <a:xfrm>
              <a:off x="10046195" y="558165"/>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55" name="椭圆 54"/>
            <p:cNvSpPr/>
            <p:nvPr/>
          </p:nvSpPr>
          <p:spPr>
            <a:xfrm>
              <a:off x="11445240" y="739140"/>
              <a:ext cx="45719" cy="45719"/>
            </a:xfrm>
            <a:prstGeom prst="ellipse">
              <a:avLst/>
            </a:prstGeom>
            <a:solidFill>
              <a:srgbClr val="C1C1C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grpSp>
      <p:sp>
        <p:nvSpPr>
          <p:cNvPr id="58" name="文本框 57"/>
          <p:cNvSpPr txBox="1"/>
          <p:nvPr/>
        </p:nvSpPr>
        <p:spPr>
          <a:xfrm>
            <a:off x="2539684" y="1094506"/>
            <a:ext cx="31883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0" i="0" u="none" strike="noStrike" kern="1200" cap="none" spc="0" normalizeH="0" baseline="0" noProof="0" dirty="0" smtClean="0">
                <a:ln>
                  <a:noFill/>
                </a:ln>
                <a:solidFill>
                  <a:prstClr val="black"/>
                </a:solidFill>
                <a:effectLst/>
                <a:uLnTx/>
                <a:uFillTx/>
                <a:latin typeface="Segoe UI Semibold" panose="020B0702040204020203" pitchFamily="34" charset="0"/>
                <a:ea typeface="等线" panose="02010600030101010101" pitchFamily="2" charset="-122"/>
                <a:cs typeface="Segoe UI Semibold" panose="020B0702040204020203" pitchFamily="34" charset="0"/>
              </a:rPr>
              <a:t>买卖规则</a:t>
            </a:r>
            <a:endParaRPr kumimoji="0" lang="zh-CN" alt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等线" panose="02010600030101010101" pitchFamily="2" charset="-122"/>
              <a:cs typeface="Segoe UI Semibold" panose="020B0702040204020203" pitchFamily="34" charset="0"/>
            </a:endParaRPr>
          </a:p>
        </p:txBody>
      </p:sp>
      <p:sp>
        <p:nvSpPr>
          <p:cNvPr id="62" name="KSO_Shape"/>
          <p:cNvSpPr/>
          <p:nvPr/>
        </p:nvSpPr>
        <p:spPr>
          <a:xfrm>
            <a:off x="1581241" y="1247130"/>
            <a:ext cx="491732" cy="293400"/>
          </a:xfrm>
          <a:custGeom>
            <a:avLst/>
            <a:gdLst/>
            <a:ahLst/>
            <a:cxnLst/>
            <a:rect l="l" t="t" r="r" b="b"/>
            <a:pathLst>
              <a:path w="780204" h="588259">
                <a:moveTo>
                  <a:pt x="509321" y="370417"/>
                </a:moveTo>
                <a:cubicBezTo>
                  <a:pt x="526020" y="406136"/>
                  <a:pt x="559272" y="430234"/>
                  <a:pt x="597482" y="430234"/>
                </a:cubicBezTo>
                <a:cubicBezTo>
                  <a:pt x="635691" y="430234"/>
                  <a:pt x="668943" y="406136"/>
                  <a:pt x="685642" y="370417"/>
                </a:cubicBezTo>
                <a:cubicBezTo>
                  <a:pt x="737885" y="370549"/>
                  <a:pt x="780204" y="437894"/>
                  <a:pt x="780204" y="520944"/>
                </a:cubicBezTo>
                <a:lnTo>
                  <a:pt x="780204" y="588259"/>
                </a:lnTo>
                <a:lnTo>
                  <a:pt x="534065" y="588259"/>
                </a:lnTo>
                <a:lnTo>
                  <a:pt x="534065" y="494416"/>
                </a:lnTo>
                <a:cubicBezTo>
                  <a:pt x="534065" y="447998"/>
                  <a:pt x="524582" y="405100"/>
                  <a:pt x="506178" y="371433"/>
                </a:cubicBezTo>
                <a:cubicBezTo>
                  <a:pt x="507187" y="370450"/>
                  <a:pt x="508252" y="370420"/>
                  <a:pt x="509321" y="370417"/>
                </a:cubicBezTo>
                <a:close/>
                <a:moveTo>
                  <a:pt x="131827" y="284569"/>
                </a:moveTo>
                <a:cubicBezTo>
                  <a:pt x="155107" y="334364"/>
                  <a:pt x="201464" y="367959"/>
                  <a:pt x="254731" y="367959"/>
                </a:cubicBezTo>
                <a:cubicBezTo>
                  <a:pt x="307998" y="367959"/>
                  <a:pt x="354354" y="334364"/>
                  <a:pt x="377634" y="284569"/>
                </a:cubicBezTo>
                <a:cubicBezTo>
                  <a:pt x="450464" y="284753"/>
                  <a:pt x="509461" y="378637"/>
                  <a:pt x="509461" y="494416"/>
                </a:cubicBezTo>
                <a:lnTo>
                  <a:pt x="509461" y="588259"/>
                </a:lnTo>
                <a:lnTo>
                  <a:pt x="0" y="588259"/>
                </a:lnTo>
                <a:lnTo>
                  <a:pt x="0" y="494416"/>
                </a:lnTo>
                <a:cubicBezTo>
                  <a:pt x="0" y="378637"/>
                  <a:pt x="58997" y="284753"/>
                  <a:pt x="131827" y="284569"/>
                </a:cubicBezTo>
                <a:close/>
                <a:moveTo>
                  <a:pt x="597481" y="166291"/>
                </a:moveTo>
                <a:cubicBezTo>
                  <a:pt x="647665" y="166291"/>
                  <a:pt x="688347" y="217628"/>
                  <a:pt x="688347" y="280955"/>
                </a:cubicBezTo>
                <a:cubicBezTo>
                  <a:pt x="688347" y="344282"/>
                  <a:pt x="647665" y="395619"/>
                  <a:pt x="597481" y="395619"/>
                </a:cubicBezTo>
                <a:cubicBezTo>
                  <a:pt x="547298" y="395619"/>
                  <a:pt x="506616" y="344282"/>
                  <a:pt x="506616" y="280955"/>
                </a:cubicBezTo>
                <a:cubicBezTo>
                  <a:pt x="506616" y="217628"/>
                  <a:pt x="547298" y="166291"/>
                  <a:pt x="597481" y="166291"/>
                </a:cubicBezTo>
                <a:close/>
                <a:moveTo>
                  <a:pt x="254730" y="0"/>
                </a:moveTo>
                <a:cubicBezTo>
                  <a:pt x="324691" y="0"/>
                  <a:pt x="381405" y="71568"/>
                  <a:pt x="381405" y="159851"/>
                </a:cubicBezTo>
                <a:cubicBezTo>
                  <a:pt x="381405" y="248134"/>
                  <a:pt x="324691" y="319702"/>
                  <a:pt x="254730" y="319702"/>
                </a:cubicBezTo>
                <a:cubicBezTo>
                  <a:pt x="184770" y="319702"/>
                  <a:pt x="128056" y="248134"/>
                  <a:pt x="128056" y="159851"/>
                </a:cubicBezTo>
                <a:cubicBezTo>
                  <a:pt x="128056" y="71568"/>
                  <a:pt x="184770" y="0"/>
                  <a:pt x="25473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a:ea typeface="等线" panose="02010600030101010101" pitchFamily="2" charset="-122"/>
              <a:cs typeface="+mn-cs"/>
            </a:endParaRPr>
          </a:p>
        </p:txBody>
      </p:sp>
      <p:sp>
        <p:nvSpPr>
          <p:cNvPr id="36" name="椭圆 35"/>
          <p:cNvSpPr/>
          <p:nvPr/>
        </p:nvSpPr>
        <p:spPr>
          <a:xfrm>
            <a:off x="2049884" y="1922315"/>
            <a:ext cx="68798" cy="68798"/>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
        <p:nvSpPr>
          <p:cNvPr id="37" name="椭圆 36"/>
          <p:cNvSpPr/>
          <p:nvPr/>
        </p:nvSpPr>
        <p:spPr>
          <a:xfrm>
            <a:off x="2159577" y="1872752"/>
            <a:ext cx="39949" cy="39949"/>
          </a:xfrm>
          <a:prstGeom prst="ellipse">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par>
                                <p:cTn id="10" presetID="49" presetClass="entr" presetSubtype="0" decel="100000" fill="hold" grpId="0" nodeType="withEffect">
                                  <p:stCondLst>
                                    <p:cond delay="20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 calcmode="lin" valueType="num">
                                      <p:cBhvr>
                                        <p:cTn id="14" dur="500" fill="hold"/>
                                        <p:tgtEl>
                                          <p:spTgt spid="62"/>
                                        </p:tgtEl>
                                        <p:attrNameLst>
                                          <p:attrName>style.rotation</p:attrName>
                                        </p:attrNameLst>
                                      </p:cBhvr>
                                      <p:tavLst>
                                        <p:tav tm="0">
                                          <p:val>
                                            <p:fltVal val="360"/>
                                          </p:val>
                                        </p:tav>
                                        <p:tav tm="100000">
                                          <p:val>
                                            <p:fltVal val="0"/>
                                          </p:val>
                                        </p:tav>
                                      </p:tavLst>
                                    </p:anim>
                                    <p:animEffect transition="in" filter="fade">
                                      <p:cBhvr>
                                        <p:cTn id="15" dur="500"/>
                                        <p:tgtEl>
                                          <p:spTgt spid="62"/>
                                        </p:tgtEl>
                                      </p:cBhvr>
                                    </p:animEffect>
                                  </p:childTnLst>
                                </p:cTn>
                              </p:par>
                              <p:par>
                                <p:cTn id="16" presetID="18" presetClass="entr" presetSubtype="12" fill="hold" grpId="0" nodeType="withEffect">
                                  <p:stCondLst>
                                    <p:cond delay="700"/>
                                  </p:stCondLst>
                                  <p:childTnLst>
                                    <p:set>
                                      <p:cBhvr>
                                        <p:cTn id="17" dur="1" fill="hold">
                                          <p:stCondLst>
                                            <p:cond delay="0"/>
                                          </p:stCondLst>
                                        </p:cTn>
                                        <p:tgtEl>
                                          <p:spTgt spid="35"/>
                                        </p:tgtEl>
                                        <p:attrNameLst>
                                          <p:attrName>style.visibility</p:attrName>
                                        </p:attrNameLst>
                                      </p:cBhvr>
                                      <p:to>
                                        <p:strVal val="visible"/>
                                      </p:to>
                                    </p:set>
                                    <p:animEffect transition="in" filter="strips(downLeft)">
                                      <p:cBhvr>
                                        <p:cTn id="18" dur="500"/>
                                        <p:tgtEl>
                                          <p:spTgt spid="35"/>
                                        </p:tgtEl>
                                      </p:cBhvr>
                                    </p:animEffect>
                                  </p:childTnLst>
                                </p:cTn>
                              </p:par>
                              <p:par>
                                <p:cTn id="19" presetID="18" presetClass="entr" presetSubtype="3" fill="hold" grpId="0" nodeType="withEffect">
                                  <p:stCondLst>
                                    <p:cond delay="700"/>
                                  </p:stCondLst>
                                  <p:childTnLst>
                                    <p:set>
                                      <p:cBhvr>
                                        <p:cTn id="20" dur="1" fill="hold">
                                          <p:stCondLst>
                                            <p:cond delay="0"/>
                                          </p:stCondLst>
                                        </p:cTn>
                                        <p:tgtEl>
                                          <p:spTgt spid="34"/>
                                        </p:tgtEl>
                                        <p:attrNameLst>
                                          <p:attrName>style.visibility</p:attrName>
                                        </p:attrNameLst>
                                      </p:cBhvr>
                                      <p:to>
                                        <p:strVal val="visible"/>
                                      </p:to>
                                    </p:set>
                                    <p:animEffect transition="in" filter="strips(upRight)">
                                      <p:cBhvr>
                                        <p:cTn id="21" dur="500"/>
                                        <p:tgtEl>
                                          <p:spTgt spid="34"/>
                                        </p:tgtEl>
                                      </p:cBhvr>
                                    </p:animEffect>
                                  </p:childTnLst>
                                </p:cTn>
                              </p:par>
                              <p:par>
                                <p:cTn id="22" presetID="53" presetClass="entr" presetSubtype="16" fill="hold" grpId="0" nodeType="withEffect">
                                  <p:stCondLst>
                                    <p:cond delay="90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par>
                                <p:cTn id="27" presetID="53" presetClass="entr" presetSubtype="16" fill="hold" grpId="0" nodeType="withEffect">
                                  <p:stCondLst>
                                    <p:cond delay="90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par>
                                <p:cTn id="32" presetID="50" presetClass="entr" presetSubtype="0" decel="100000" fill="hold" grpId="0" nodeType="withEffect">
                                  <p:stCondLst>
                                    <p:cond delay="900"/>
                                  </p:stCondLst>
                                  <p:childTnLst>
                                    <p:set>
                                      <p:cBhvr>
                                        <p:cTn id="33" dur="1" fill="hold">
                                          <p:stCondLst>
                                            <p:cond delay="0"/>
                                          </p:stCondLst>
                                        </p:cTn>
                                        <p:tgtEl>
                                          <p:spTgt spid="58"/>
                                        </p:tgtEl>
                                        <p:attrNameLst>
                                          <p:attrName>style.visibility</p:attrName>
                                        </p:attrNameLst>
                                      </p:cBhvr>
                                      <p:to>
                                        <p:strVal val="visible"/>
                                      </p:to>
                                    </p:set>
                                    <p:anim calcmode="lin" valueType="num">
                                      <p:cBhvr>
                                        <p:cTn id="34" dur="1000" fill="hold"/>
                                        <p:tgtEl>
                                          <p:spTgt spid="58"/>
                                        </p:tgtEl>
                                        <p:attrNameLst>
                                          <p:attrName>ppt_w</p:attrName>
                                        </p:attrNameLst>
                                      </p:cBhvr>
                                      <p:tavLst>
                                        <p:tav tm="0">
                                          <p:val>
                                            <p:strVal val="#ppt_w+.3"/>
                                          </p:val>
                                        </p:tav>
                                        <p:tav tm="100000">
                                          <p:val>
                                            <p:strVal val="#ppt_w"/>
                                          </p:val>
                                        </p:tav>
                                      </p:tavLst>
                                    </p:anim>
                                    <p:anim calcmode="lin" valueType="num">
                                      <p:cBhvr>
                                        <p:cTn id="35" dur="1000" fill="hold"/>
                                        <p:tgtEl>
                                          <p:spTgt spid="58"/>
                                        </p:tgtEl>
                                        <p:attrNameLst>
                                          <p:attrName>ppt_h</p:attrName>
                                        </p:attrNameLst>
                                      </p:cBhvr>
                                      <p:tavLst>
                                        <p:tav tm="0">
                                          <p:val>
                                            <p:strVal val="#ppt_h"/>
                                          </p:val>
                                        </p:tav>
                                        <p:tav tm="100000">
                                          <p:val>
                                            <p:strVal val="#ppt_h"/>
                                          </p:val>
                                        </p:tav>
                                      </p:tavLst>
                                    </p:anim>
                                    <p:animEffect transition="in" filter="fade">
                                      <p:cBhvr>
                                        <p:cTn id="36" dur="1000"/>
                                        <p:tgtEl>
                                          <p:spTgt spid="58"/>
                                        </p:tgtEl>
                                      </p:cBhvr>
                                    </p:animEffect>
                                  </p:childTnLst>
                                </p:cTn>
                              </p:par>
                              <p:par>
                                <p:cTn id="37" presetID="2" presetClass="entr" presetSubtype="8" decel="100000" fill="hold" grpId="0" nodeType="withEffect">
                                  <p:stCondLst>
                                    <p:cond delay="60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1000" fill="hold"/>
                                        <p:tgtEl>
                                          <p:spTgt spid="50"/>
                                        </p:tgtEl>
                                        <p:attrNameLst>
                                          <p:attrName>ppt_x</p:attrName>
                                        </p:attrNameLst>
                                      </p:cBhvr>
                                      <p:tavLst>
                                        <p:tav tm="0">
                                          <p:val>
                                            <p:strVal val="0-#ppt_w/2"/>
                                          </p:val>
                                        </p:tav>
                                        <p:tav tm="100000">
                                          <p:val>
                                            <p:strVal val="#ppt_x"/>
                                          </p:val>
                                        </p:tav>
                                      </p:tavLst>
                                    </p:anim>
                                    <p:anim calcmode="lin" valueType="num">
                                      <p:cBhvr additive="base">
                                        <p:cTn id="40" dur="1000" fill="hold"/>
                                        <p:tgtEl>
                                          <p:spTgt spid="50"/>
                                        </p:tgtEl>
                                        <p:attrNameLst>
                                          <p:attrName>ppt_y</p:attrName>
                                        </p:attrNameLst>
                                      </p:cBhvr>
                                      <p:tavLst>
                                        <p:tav tm="0">
                                          <p:val>
                                            <p:strVal val="#ppt_y"/>
                                          </p:val>
                                        </p:tav>
                                        <p:tav tm="100000">
                                          <p:val>
                                            <p:strVal val="#ppt_y"/>
                                          </p:val>
                                        </p:tav>
                                      </p:tavLst>
                                    </p:anim>
                                  </p:childTnLst>
                                </p:cTn>
                              </p:par>
                              <p:par>
                                <p:cTn id="41" presetID="14" presetClass="entr" presetSubtype="5" fill="hold" nodeType="withEffect">
                                  <p:stCondLst>
                                    <p:cond delay="600"/>
                                  </p:stCondLst>
                                  <p:childTnLst>
                                    <p:set>
                                      <p:cBhvr>
                                        <p:cTn id="42" dur="1" fill="hold">
                                          <p:stCondLst>
                                            <p:cond delay="0"/>
                                          </p:stCondLst>
                                        </p:cTn>
                                        <p:tgtEl>
                                          <p:spTgt spid="6"/>
                                        </p:tgtEl>
                                        <p:attrNameLst>
                                          <p:attrName>style.visibility</p:attrName>
                                        </p:attrNameLst>
                                      </p:cBhvr>
                                      <p:to>
                                        <p:strVal val="visible"/>
                                      </p:to>
                                    </p:set>
                                    <p:animEffect transition="in" filter="randombar(vertical)">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37" presetClass="entr" presetSubtype="0" fill="hold" grpId="0"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fade">
                                      <p:cBhvr>
                                        <p:cTn id="48" dur="1000"/>
                                        <p:tgtEl>
                                          <p:spTgt spid="47"/>
                                        </p:tgtEl>
                                      </p:cBhvr>
                                    </p:animEffect>
                                    <p:anim calcmode="lin" valueType="num">
                                      <p:cBhvr>
                                        <p:cTn id="49" dur="1000" fill="hold"/>
                                        <p:tgtEl>
                                          <p:spTgt spid="47"/>
                                        </p:tgtEl>
                                        <p:attrNameLst>
                                          <p:attrName>ppt_x</p:attrName>
                                        </p:attrNameLst>
                                      </p:cBhvr>
                                      <p:tavLst>
                                        <p:tav tm="0">
                                          <p:val>
                                            <p:strVal val="#ppt_x"/>
                                          </p:val>
                                        </p:tav>
                                        <p:tav tm="100000">
                                          <p:val>
                                            <p:strVal val="#ppt_x"/>
                                          </p:val>
                                        </p:tav>
                                      </p:tavLst>
                                    </p:anim>
                                    <p:anim calcmode="lin" valueType="num">
                                      <p:cBhvr>
                                        <p:cTn id="50" dur="900" decel="100000" fill="hold"/>
                                        <p:tgtEl>
                                          <p:spTgt spid="47"/>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52" presetID="53" presetClass="entr" presetSubtype="16" fill="hold" grpId="0" nodeType="withEffect">
                                  <p:stCondLst>
                                    <p:cond delay="500"/>
                                  </p:stCondLst>
                                  <p:iterate type="wd">
                                    <p:tmPct val="7000"/>
                                  </p:iterate>
                                  <p:childTnLst>
                                    <p:set>
                                      <p:cBhvr>
                                        <p:cTn id="53" dur="1" fill="hold">
                                          <p:stCondLst>
                                            <p:cond delay="0"/>
                                          </p:stCondLst>
                                        </p:cTn>
                                        <p:tgtEl>
                                          <p:spTgt spid="42"/>
                                        </p:tgtEl>
                                        <p:attrNameLst>
                                          <p:attrName>style.visibility</p:attrName>
                                        </p:attrNameLst>
                                      </p:cBhvr>
                                      <p:to>
                                        <p:strVal val="visible"/>
                                      </p:to>
                                    </p:set>
                                    <p:anim calcmode="lin" valueType="num">
                                      <p:cBhvr>
                                        <p:cTn id="54" dur="500" fill="hold"/>
                                        <p:tgtEl>
                                          <p:spTgt spid="42"/>
                                        </p:tgtEl>
                                        <p:attrNameLst>
                                          <p:attrName>ppt_w</p:attrName>
                                        </p:attrNameLst>
                                      </p:cBhvr>
                                      <p:tavLst>
                                        <p:tav tm="0">
                                          <p:val>
                                            <p:fltVal val="0"/>
                                          </p:val>
                                        </p:tav>
                                        <p:tav tm="100000">
                                          <p:val>
                                            <p:strVal val="#ppt_w"/>
                                          </p:val>
                                        </p:tav>
                                      </p:tavLst>
                                    </p:anim>
                                    <p:anim calcmode="lin" valueType="num">
                                      <p:cBhvr>
                                        <p:cTn id="55" dur="500" fill="hold"/>
                                        <p:tgtEl>
                                          <p:spTgt spid="42"/>
                                        </p:tgtEl>
                                        <p:attrNameLst>
                                          <p:attrName>ppt_h</p:attrName>
                                        </p:attrNameLst>
                                      </p:cBhvr>
                                      <p:tavLst>
                                        <p:tav tm="0">
                                          <p:val>
                                            <p:fltVal val="0"/>
                                          </p:val>
                                        </p:tav>
                                        <p:tav tm="100000">
                                          <p:val>
                                            <p:strVal val="#ppt_h"/>
                                          </p:val>
                                        </p:tav>
                                      </p:tavLst>
                                    </p:anim>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37" presetClass="entr" presetSubtype="0" fill="hold" grpId="0" nodeType="click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1000"/>
                                        <p:tgtEl>
                                          <p:spTgt spid="48"/>
                                        </p:tgtEl>
                                      </p:cBhvr>
                                    </p:animEffect>
                                    <p:anim calcmode="lin" valueType="num">
                                      <p:cBhvr>
                                        <p:cTn id="62" dur="1000" fill="hold"/>
                                        <p:tgtEl>
                                          <p:spTgt spid="48"/>
                                        </p:tgtEl>
                                        <p:attrNameLst>
                                          <p:attrName>ppt_x</p:attrName>
                                        </p:attrNameLst>
                                      </p:cBhvr>
                                      <p:tavLst>
                                        <p:tav tm="0">
                                          <p:val>
                                            <p:strVal val="#ppt_x"/>
                                          </p:val>
                                        </p:tav>
                                        <p:tav tm="100000">
                                          <p:val>
                                            <p:strVal val="#ppt_x"/>
                                          </p:val>
                                        </p:tav>
                                      </p:tavLst>
                                    </p:anim>
                                    <p:anim calcmode="lin" valueType="num">
                                      <p:cBhvr>
                                        <p:cTn id="63" dur="900" decel="100000" fill="hold"/>
                                        <p:tgtEl>
                                          <p:spTgt spid="48"/>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par>
                                <p:cTn id="65" presetID="53" presetClass="entr" presetSubtype="16" fill="hold" grpId="0" nodeType="withEffect">
                                  <p:stCondLst>
                                    <p:cond delay="500"/>
                                  </p:stCondLst>
                                  <p:iterate type="wd">
                                    <p:tmPct val="7000"/>
                                  </p:iterate>
                                  <p:childTnLst>
                                    <p:set>
                                      <p:cBhvr>
                                        <p:cTn id="66" dur="1" fill="hold">
                                          <p:stCondLst>
                                            <p:cond delay="0"/>
                                          </p:stCondLst>
                                        </p:cTn>
                                        <p:tgtEl>
                                          <p:spTgt spid="44"/>
                                        </p:tgtEl>
                                        <p:attrNameLst>
                                          <p:attrName>style.visibility</p:attrName>
                                        </p:attrNameLst>
                                      </p:cBhvr>
                                      <p:to>
                                        <p:strVal val="visible"/>
                                      </p:to>
                                    </p:set>
                                    <p:anim calcmode="lin" valueType="num">
                                      <p:cBhvr>
                                        <p:cTn id="67" dur="500" fill="hold"/>
                                        <p:tgtEl>
                                          <p:spTgt spid="44"/>
                                        </p:tgtEl>
                                        <p:attrNameLst>
                                          <p:attrName>ppt_w</p:attrName>
                                        </p:attrNameLst>
                                      </p:cBhvr>
                                      <p:tavLst>
                                        <p:tav tm="0">
                                          <p:val>
                                            <p:fltVal val="0"/>
                                          </p:val>
                                        </p:tav>
                                        <p:tav tm="100000">
                                          <p:val>
                                            <p:strVal val="#ppt_w"/>
                                          </p:val>
                                        </p:tav>
                                      </p:tavLst>
                                    </p:anim>
                                    <p:anim calcmode="lin" valueType="num">
                                      <p:cBhvr>
                                        <p:cTn id="68" dur="500" fill="hold"/>
                                        <p:tgtEl>
                                          <p:spTgt spid="44"/>
                                        </p:tgtEl>
                                        <p:attrNameLst>
                                          <p:attrName>ppt_h</p:attrName>
                                        </p:attrNameLst>
                                      </p:cBhvr>
                                      <p:tavLst>
                                        <p:tav tm="0">
                                          <p:val>
                                            <p:fltVal val="0"/>
                                          </p:val>
                                        </p:tav>
                                        <p:tav tm="100000">
                                          <p:val>
                                            <p:strVal val="#ppt_h"/>
                                          </p:val>
                                        </p:tav>
                                      </p:tavLst>
                                    </p:anim>
                                    <p:animEffect transition="in" filter="fade">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37" presetClass="entr" presetSubtype="0" fill="hold" grpId="0" nodeType="click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1000"/>
                                        <p:tgtEl>
                                          <p:spTgt spid="49"/>
                                        </p:tgtEl>
                                      </p:cBhvr>
                                    </p:animEffect>
                                    <p:anim calcmode="lin" valueType="num">
                                      <p:cBhvr>
                                        <p:cTn id="75" dur="1000" fill="hold"/>
                                        <p:tgtEl>
                                          <p:spTgt spid="49"/>
                                        </p:tgtEl>
                                        <p:attrNameLst>
                                          <p:attrName>ppt_x</p:attrName>
                                        </p:attrNameLst>
                                      </p:cBhvr>
                                      <p:tavLst>
                                        <p:tav tm="0">
                                          <p:val>
                                            <p:strVal val="#ppt_x"/>
                                          </p:val>
                                        </p:tav>
                                        <p:tav tm="100000">
                                          <p:val>
                                            <p:strVal val="#ppt_x"/>
                                          </p:val>
                                        </p:tav>
                                      </p:tavLst>
                                    </p:anim>
                                    <p:anim calcmode="lin" valueType="num">
                                      <p:cBhvr>
                                        <p:cTn id="76" dur="900" decel="100000" fill="hold"/>
                                        <p:tgtEl>
                                          <p:spTgt spid="49"/>
                                        </p:tgtEl>
                                        <p:attrNameLst>
                                          <p:attrName>ppt_y</p:attrName>
                                        </p:attrNameLst>
                                      </p:cBhvr>
                                      <p:tavLst>
                                        <p:tav tm="0">
                                          <p:val>
                                            <p:strVal val="#ppt_y+1"/>
                                          </p:val>
                                        </p:tav>
                                        <p:tav tm="100000">
                                          <p:val>
                                            <p:strVal val="#ppt_y-.03"/>
                                          </p:val>
                                        </p:tav>
                                      </p:tavLst>
                                    </p:anim>
                                    <p:anim calcmode="lin" valueType="num">
                                      <p:cBhvr>
                                        <p:cTn id="77"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78" presetID="53" presetClass="entr" presetSubtype="16" fill="hold" grpId="0" nodeType="withEffect">
                                  <p:stCondLst>
                                    <p:cond delay="500"/>
                                  </p:stCondLst>
                                  <p:iterate type="wd">
                                    <p:tmPct val="7000"/>
                                  </p:iterate>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fltVal val="0"/>
                                          </p:val>
                                        </p:tav>
                                        <p:tav tm="100000">
                                          <p:val>
                                            <p:strVal val="#ppt_w"/>
                                          </p:val>
                                        </p:tav>
                                      </p:tavLst>
                                    </p:anim>
                                    <p:anim calcmode="lin" valueType="num">
                                      <p:cBhvr>
                                        <p:cTn id="81" dur="500" fill="hold"/>
                                        <p:tgtEl>
                                          <p:spTgt spid="46"/>
                                        </p:tgtEl>
                                        <p:attrNameLst>
                                          <p:attrName>ppt_h</p:attrName>
                                        </p:attrNameLst>
                                      </p:cBhvr>
                                      <p:tavLst>
                                        <p:tav tm="0">
                                          <p:val>
                                            <p:fltVal val="0"/>
                                          </p:val>
                                        </p:tav>
                                        <p:tav tm="100000">
                                          <p:val>
                                            <p:strVal val="#ppt_h"/>
                                          </p:val>
                                        </p:tav>
                                      </p:tavLst>
                                    </p:anim>
                                    <p:animEffect transition="in" filter="fade">
                                      <p:cBhvr>
                                        <p:cTn id="8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33" grpId="0" animBg="1"/>
      <p:bldP spid="34" grpId="0" animBg="1"/>
      <p:bldP spid="35" grpId="0" animBg="1"/>
      <p:bldP spid="42" grpId="0"/>
      <p:bldP spid="44" grpId="0"/>
      <p:bldP spid="46" grpId="0"/>
      <p:bldP spid="47" grpId="0" animBg="1"/>
      <p:bldP spid="48" grpId="0" animBg="1"/>
      <p:bldP spid="49" grpId="0" animBg="1"/>
      <p:bldP spid="58" grpId="0"/>
      <p:bldP spid="62" grpId="0" animBg="1"/>
      <p:bldP spid="36"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618836" y="551873"/>
            <a:ext cx="10954328" cy="5754255"/>
          </a:xfrm>
          <a:prstGeom prst="rect">
            <a:avLst/>
          </a:prstGeom>
          <a:solidFill>
            <a:schemeClr val="tx1">
              <a:alpha val="6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67964" y="1405402"/>
            <a:ext cx="1661928" cy="1661928"/>
          </a:xfrm>
          <a:prstGeom prst="ellipse">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701928" y="3308927"/>
            <a:ext cx="2188400" cy="2188400"/>
          </a:xfrm>
          <a:prstGeom prst="ellipse">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200728" y="4378039"/>
            <a:ext cx="886690" cy="886690"/>
          </a:xfrm>
          <a:prstGeom prst="ellipse">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a:off x="3440784" y="2743200"/>
            <a:ext cx="1480008" cy="10463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1725105" y="3007151"/>
            <a:ext cx="772998" cy="13763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092751" y="4562573"/>
            <a:ext cx="2630078" cy="273378"/>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247799" y="4358064"/>
            <a:ext cx="1131216" cy="646331"/>
          </a:xfrm>
          <a:prstGeom prst="rect">
            <a:avLst/>
          </a:prstGeom>
          <a:noFill/>
        </p:spPr>
        <p:txBody>
          <a:bodyPr wrap="square" rtlCol="0">
            <a:spAutoFit/>
          </a:bodyPr>
          <a:lstStyle/>
          <a:p>
            <a:r>
              <a:rPr lang="en-US" altLang="zh-CN" sz="3600" dirty="0" smtClean="0">
                <a:solidFill>
                  <a:schemeClr val="bg1"/>
                </a:solidFill>
                <a:latin typeface="Segoe UI Semibold" panose="020B0702040204020203" pitchFamily="34" charset="0"/>
                <a:cs typeface="Segoe UI Semibold" panose="020B0702040204020203" pitchFamily="34" charset="0"/>
              </a:rPr>
              <a:t>4</a:t>
            </a:r>
            <a:r>
              <a:rPr lang="en-US" altLang="zh-CN" sz="3600" dirty="0">
                <a:solidFill>
                  <a:schemeClr val="bg1"/>
                </a:solidFill>
                <a:latin typeface="Segoe UI Semibold" panose="020B0702040204020203" pitchFamily="34" charset="0"/>
                <a:cs typeface="Segoe UI Semibold" panose="020B0702040204020203" pitchFamily="34" charset="0"/>
              </a:rPr>
              <a:t>%</a:t>
            </a:r>
            <a:endParaRPr lang="zh-CN" altLang="en-US" sz="3600" dirty="0">
              <a:solidFill>
                <a:schemeClr val="bg1"/>
              </a:solidFill>
              <a:latin typeface="Segoe UI Semibold" panose="020B0702040204020203" pitchFamily="34" charset="0"/>
              <a:cs typeface="Segoe UI Semibold" panose="020B0702040204020203" pitchFamily="34" charset="0"/>
            </a:endParaRPr>
          </a:p>
        </p:txBody>
      </p:sp>
      <p:sp>
        <p:nvSpPr>
          <p:cNvPr id="26" name="文本框 25"/>
          <p:cNvSpPr txBox="1"/>
          <p:nvPr/>
        </p:nvSpPr>
        <p:spPr>
          <a:xfrm>
            <a:off x="1247806" y="4855218"/>
            <a:ext cx="1424434" cy="299634"/>
          </a:xfrm>
          <a:prstGeom prst="rect">
            <a:avLst/>
          </a:prstGeom>
          <a:noFill/>
        </p:spPr>
        <p:txBody>
          <a:bodyPr wrap="square" rtlCol="0">
            <a:spAutoFit/>
          </a:bodyPr>
          <a:lstStyle/>
          <a:p>
            <a:pPr>
              <a:lnSpc>
                <a:spcPct val="150000"/>
              </a:lnSpc>
            </a:pPr>
            <a:r>
              <a:rPr lang="zh-CN" altLang="en-US" sz="1000" dirty="0" smtClean="0">
                <a:solidFill>
                  <a:schemeClr val="bg1"/>
                </a:solidFill>
              </a:rPr>
              <a:t>奖给</a:t>
            </a:r>
            <a:r>
              <a:rPr lang="zh-CN" altLang="en-US" sz="1000" dirty="0">
                <a:solidFill>
                  <a:schemeClr val="bg1"/>
                </a:solidFill>
              </a:rPr>
              <a:t>邀请人</a:t>
            </a:r>
            <a:endParaRPr lang="zh-CN" altLang="en-US" sz="1000" b="1" dirty="0">
              <a:solidFill>
                <a:schemeClr val="bg1">
                  <a:lumMod val="95000"/>
                </a:schemeClr>
              </a:solidFill>
              <a:latin typeface="Segoe UI Light" panose="020B0502040204020203" pitchFamily="34" charset="0"/>
              <a:cs typeface="Segoe UI Light" panose="020B0502040204020203" pitchFamily="34" charset="0"/>
            </a:endParaRPr>
          </a:p>
        </p:txBody>
      </p:sp>
      <p:sp>
        <p:nvSpPr>
          <p:cNvPr id="27" name="文本框 26"/>
          <p:cNvSpPr txBox="1"/>
          <p:nvPr/>
        </p:nvSpPr>
        <p:spPr>
          <a:xfrm>
            <a:off x="7229475" y="1498885"/>
            <a:ext cx="2156141" cy="646331"/>
          </a:xfrm>
          <a:prstGeom prst="rect">
            <a:avLst/>
          </a:prstGeom>
          <a:noFill/>
        </p:spPr>
        <p:txBody>
          <a:bodyPr wrap="square" rtlCol="0">
            <a:spAutoFit/>
          </a:bodyPr>
          <a:lstStyle/>
          <a:p>
            <a:r>
              <a:rPr lang="en-US" altLang="zh-CN" sz="3600" dirty="0">
                <a:solidFill>
                  <a:schemeClr val="bg1"/>
                </a:solidFill>
              </a:rPr>
              <a:t>4</a:t>
            </a:r>
            <a:r>
              <a:rPr lang="zh-CN" altLang="en-US" sz="3600" dirty="0">
                <a:solidFill>
                  <a:schemeClr val="bg1"/>
                </a:solidFill>
              </a:rPr>
              <a:t>）</a:t>
            </a:r>
            <a:endParaRPr lang="zh-CN" altLang="en-US" sz="3600" dirty="0">
              <a:solidFill>
                <a:schemeClr val="bg1">
                  <a:lumMod val="95000"/>
                </a:schemeClr>
              </a:solidFill>
              <a:latin typeface="Segoe UI Semibold" panose="020B0702040204020203" pitchFamily="34" charset="0"/>
              <a:cs typeface="Segoe UI Semibold" panose="020B0702040204020203" pitchFamily="34" charset="0"/>
            </a:endParaRPr>
          </a:p>
        </p:txBody>
      </p:sp>
      <p:sp>
        <p:nvSpPr>
          <p:cNvPr id="29" name="文本框 28"/>
          <p:cNvSpPr txBox="1"/>
          <p:nvPr/>
        </p:nvSpPr>
        <p:spPr>
          <a:xfrm>
            <a:off x="7229475" y="2236366"/>
            <a:ext cx="3650961" cy="2862322"/>
          </a:xfrm>
          <a:prstGeom prst="rect">
            <a:avLst/>
          </a:prstGeom>
          <a:noFill/>
        </p:spPr>
        <p:txBody>
          <a:bodyPr wrap="square" rtlCol="0">
            <a:spAutoFit/>
          </a:bodyPr>
          <a:lstStyle/>
          <a:p>
            <a:r>
              <a:rPr lang="zh-CN" altLang="en-US" dirty="0" smtClean="0">
                <a:solidFill>
                  <a:schemeClr val="bg1"/>
                </a:solidFill>
              </a:rPr>
              <a:t>用户</a:t>
            </a:r>
            <a:r>
              <a:rPr lang="en-US" altLang="zh-CN" dirty="0">
                <a:solidFill>
                  <a:schemeClr val="bg1"/>
                </a:solidFill>
              </a:rPr>
              <a:t>B</a:t>
            </a:r>
            <a:r>
              <a:rPr lang="zh-CN" altLang="en-US" dirty="0">
                <a:solidFill>
                  <a:schemeClr val="bg1"/>
                </a:solidFill>
              </a:rPr>
              <a:t>持有的</a:t>
            </a:r>
            <a:r>
              <a:rPr lang="en-US" altLang="zh-CN" dirty="0">
                <a:solidFill>
                  <a:schemeClr val="bg1"/>
                </a:solidFill>
              </a:rPr>
              <a:t>SBT</a:t>
            </a:r>
            <a:r>
              <a:rPr lang="zh-CN" altLang="en-US" dirty="0">
                <a:solidFill>
                  <a:schemeClr val="bg1"/>
                </a:solidFill>
              </a:rPr>
              <a:t>超过</a:t>
            </a:r>
            <a:r>
              <a:rPr lang="en-US" altLang="zh-CN" dirty="0">
                <a:solidFill>
                  <a:schemeClr val="bg1"/>
                </a:solidFill>
              </a:rPr>
              <a:t>200</a:t>
            </a:r>
            <a:r>
              <a:rPr lang="zh-CN" altLang="en-US" dirty="0">
                <a:solidFill>
                  <a:schemeClr val="bg1"/>
                </a:solidFill>
              </a:rPr>
              <a:t>个时，该用户</a:t>
            </a:r>
            <a:r>
              <a:rPr lang="en-US" altLang="zh-CN" dirty="0">
                <a:solidFill>
                  <a:schemeClr val="bg1"/>
                </a:solidFill>
              </a:rPr>
              <a:t>B</a:t>
            </a:r>
            <a:r>
              <a:rPr lang="zh-CN" altLang="en-US" dirty="0">
                <a:solidFill>
                  <a:schemeClr val="bg1"/>
                </a:solidFill>
              </a:rPr>
              <a:t>可获得邀请链接去邀请他人，若他人</a:t>
            </a:r>
            <a:r>
              <a:rPr lang="en-US" altLang="zh-CN" dirty="0">
                <a:solidFill>
                  <a:schemeClr val="bg1"/>
                </a:solidFill>
              </a:rPr>
              <a:t>C</a:t>
            </a:r>
            <a:r>
              <a:rPr lang="zh-CN" altLang="en-US" dirty="0">
                <a:solidFill>
                  <a:schemeClr val="bg1"/>
                </a:solidFill>
              </a:rPr>
              <a:t>通过该邀请链接交易，则</a:t>
            </a:r>
            <a:r>
              <a:rPr lang="en-US" altLang="zh-CN" dirty="0">
                <a:solidFill>
                  <a:schemeClr val="bg1"/>
                </a:solidFill>
              </a:rPr>
              <a:t>C</a:t>
            </a:r>
            <a:r>
              <a:rPr lang="zh-CN" altLang="en-US" dirty="0">
                <a:solidFill>
                  <a:schemeClr val="bg1"/>
                </a:solidFill>
              </a:rPr>
              <a:t>交易总额的</a:t>
            </a:r>
            <a:r>
              <a:rPr lang="en-US" altLang="zh-CN" dirty="0">
                <a:solidFill>
                  <a:schemeClr val="bg1"/>
                </a:solidFill>
              </a:rPr>
              <a:t>86</a:t>
            </a:r>
            <a:r>
              <a:rPr lang="zh-CN" altLang="en-US" dirty="0" smtClean="0">
                <a:solidFill>
                  <a:schemeClr val="bg1"/>
                </a:solidFill>
              </a:rPr>
              <a:t>％用于实际交易，</a:t>
            </a:r>
            <a:r>
              <a:rPr lang="en-US" altLang="zh-CN" dirty="0">
                <a:solidFill>
                  <a:schemeClr val="bg1"/>
                </a:solidFill>
              </a:rPr>
              <a:t>4</a:t>
            </a:r>
            <a:r>
              <a:rPr lang="zh-CN" altLang="en-US" dirty="0">
                <a:solidFill>
                  <a:schemeClr val="bg1"/>
                </a:solidFill>
              </a:rPr>
              <a:t>％奖给邀请人</a:t>
            </a:r>
            <a:r>
              <a:rPr lang="en-US" altLang="zh-CN" dirty="0">
                <a:solidFill>
                  <a:schemeClr val="bg1"/>
                </a:solidFill>
              </a:rPr>
              <a:t>B.</a:t>
            </a:r>
            <a:r>
              <a:rPr lang="zh-CN" altLang="en-US" dirty="0">
                <a:solidFill>
                  <a:schemeClr val="bg1"/>
                </a:solidFill>
              </a:rPr>
              <a:t>若甲是乙的邀      请人，则甲能获得</a:t>
            </a:r>
            <a:r>
              <a:rPr lang="en-US" altLang="zh-CN" dirty="0">
                <a:solidFill>
                  <a:schemeClr val="bg1"/>
                </a:solidFill>
              </a:rPr>
              <a:t>1</a:t>
            </a:r>
            <a:r>
              <a:rPr lang="zh-CN" altLang="en-US" dirty="0">
                <a:solidFill>
                  <a:schemeClr val="bg1"/>
                </a:solidFill>
              </a:rPr>
              <a:t>％的奖金，另外</a:t>
            </a:r>
            <a:r>
              <a:rPr lang="en-US" altLang="zh-CN" dirty="0">
                <a:solidFill>
                  <a:schemeClr val="bg1"/>
                </a:solidFill>
              </a:rPr>
              <a:t>9</a:t>
            </a:r>
            <a:r>
              <a:rPr lang="zh-CN" altLang="en-US" dirty="0">
                <a:solidFill>
                  <a:schemeClr val="bg1"/>
                </a:solidFill>
              </a:rPr>
              <a:t>％分给当前</a:t>
            </a:r>
            <a:r>
              <a:rPr lang="en-US" altLang="zh-CN" dirty="0">
                <a:solidFill>
                  <a:schemeClr val="bg1"/>
                </a:solidFill>
              </a:rPr>
              <a:t>SBT</a:t>
            </a:r>
            <a:r>
              <a:rPr lang="zh-CN" altLang="en-US" dirty="0">
                <a:solidFill>
                  <a:schemeClr val="bg1"/>
                </a:solidFill>
              </a:rPr>
              <a:t>的所有持有者。若乙未通过他人的邀请购买，即没有邀请人，则</a:t>
            </a:r>
            <a:r>
              <a:rPr lang="en-US" altLang="zh-CN" dirty="0">
                <a:solidFill>
                  <a:schemeClr val="bg1"/>
                </a:solidFill>
              </a:rPr>
              <a:t>10 </a:t>
            </a:r>
            <a:r>
              <a:rPr lang="zh-CN" altLang="en-US" dirty="0">
                <a:solidFill>
                  <a:schemeClr val="bg1"/>
                </a:solidFill>
              </a:rPr>
              <a:t>％分给当前</a:t>
            </a:r>
            <a:r>
              <a:rPr lang="en-US" altLang="zh-CN" dirty="0">
                <a:solidFill>
                  <a:schemeClr val="bg1"/>
                </a:solidFill>
              </a:rPr>
              <a:t>SBT</a:t>
            </a:r>
            <a:r>
              <a:rPr lang="zh-CN" altLang="en-US" dirty="0">
                <a:solidFill>
                  <a:schemeClr val="bg1"/>
                </a:solidFill>
              </a:rPr>
              <a:t>的所有持有者。</a:t>
            </a:r>
            <a:endParaRPr lang="zh-CN" altLang="en-US" dirty="0">
              <a:solidFill>
                <a:schemeClr val="bg1"/>
              </a:solidFill>
            </a:endParaRPr>
          </a:p>
        </p:txBody>
      </p:sp>
      <p:sp>
        <p:nvSpPr>
          <p:cNvPr id="30" name="文本框 29"/>
          <p:cNvSpPr txBox="1"/>
          <p:nvPr/>
        </p:nvSpPr>
        <p:spPr>
          <a:xfrm>
            <a:off x="5230520" y="3619107"/>
            <a:ext cx="1131216" cy="646331"/>
          </a:xfrm>
          <a:prstGeom prst="rect">
            <a:avLst/>
          </a:prstGeom>
          <a:noFill/>
        </p:spPr>
        <p:txBody>
          <a:bodyPr wrap="square" rtlCol="0">
            <a:spAutoFit/>
          </a:bodyPr>
          <a:lstStyle/>
          <a:p>
            <a:r>
              <a:rPr lang="en-US" altLang="zh-CN" sz="3600" dirty="0" smtClean="0">
                <a:solidFill>
                  <a:schemeClr val="bg1"/>
                </a:solidFill>
                <a:latin typeface="Segoe UI Semibold" panose="020B0702040204020203" pitchFamily="34" charset="0"/>
                <a:cs typeface="Segoe UI Semibold" panose="020B0702040204020203" pitchFamily="34" charset="0"/>
              </a:rPr>
              <a:t>86</a:t>
            </a:r>
            <a:r>
              <a:rPr lang="en-US" altLang="zh-CN" sz="3600" dirty="0">
                <a:solidFill>
                  <a:schemeClr val="bg1"/>
                </a:solidFill>
                <a:latin typeface="Segoe UI Semibold" panose="020B0702040204020203" pitchFamily="34" charset="0"/>
                <a:cs typeface="Segoe UI Semibold" panose="020B0702040204020203" pitchFamily="34" charset="0"/>
              </a:rPr>
              <a:t>%</a:t>
            </a:r>
            <a:endParaRPr lang="zh-CN" altLang="en-US" sz="3600" dirty="0">
              <a:solidFill>
                <a:schemeClr val="bg1"/>
              </a:solidFill>
              <a:latin typeface="Segoe UI Semibold" panose="020B0702040204020203" pitchFamily="34" charset="0"/>
              <a:cs typeface="Segoe UI Semibold" panose="020B0702040204020203" pitchFamily="34" charset="0"/>
            </a:endParaRPr>
          </a:p>
        </p:txBody>
      </p:sp>
      <p:sp>
        <p:nvSpPr>
          <p:cNvPr id="31" name="矩形 30"/>
          <p:cNvSpPr/>
          <p:nvPr/>
        </p:nvSpPr>
        <p:spPr>
          <a:xfrm>
            <a:off x="4801308" y="4341448"/>
            <a:ext cx="1989640" cy="646331"/>
          </a:xfrm>
          <a:prstGeom prst="rect">
            <a:avLst/>
          </a:prstGeom>
        </p:spPr>
        <p:txBody>
          <a:bodyPr wrap="square">
            <a:spAutoFit/>
          </a:bodyPr>
          <a:lstStyle/>
          <a:p>
            <a:pPr algn="ctr">
              <a:lnSpc>
                <a:spcPct val="150000"/>
              </a:lnSpc>
            </a:pPr>
            <a:r>
              <a:rPr lang="zh-CN" altLang="en-US" sz="1200" dirty="0">
                <a:solidFill>
                  <a:schemeClr val="bg1"/>
                </a:solidFill>
              </a:rPr>
              <a:t>用于实际</a:t>
            </a:r>
            <a:r>
              <a:rPr lang="zh-CN" altLang="en-US" sz="1200" dirty="0" smtClean="0">
                <a:solidFill>
                  <a:schemeClr val="bg1"/>
                </a:solidFill>
              </a:rPr>
              <a:t>交易，作为用户的实际持有额</a:t>
            </a:r>
            <a:endParaRPr lang="zh-CN" altLang="en-US" sz="1200" b="1" dirty="0">
              <a:latin typeface="Segoe UI Light" panose="020B0502040204020203" pitchFamily="34" charset="0"/>
              <a:cs typeface="Segoe UI Light" panose="020B0502040204020203" pitchFamily="34" charset="0"/>
            </a:endParaRPr>
          </a:p>
        </p:txBody>
      </p:sp>
      <p:sp>
        <p:nvSpPr>
          <p:cNvPr id="19" name="文本框 18"/>
          <p:cNvSpPr txBox="1"/>
          <p:nvPr/>
        </p:nvSpPr>
        <p:spPr>
          <a:xfrm>
            <a:off x="2309568" y="1513665"/>
            <a:ext cx="1131216" cy="646331"/>
          </a:xfrm>
          <a:prstGeom prst="rect">
            <a:avLst/>
          </a:prstGeom>
          <a:noFill/>
        </p:spPr>
        <p:txBody>
          <a:bodyPr wrap="square" rtlCol="0">
            <a:spAutoFit/>
          </a:bodyPr>
          <a:lstStyle/>
          <a:p>
            <a:r>
              <a:rPr lang="en-US" altLang="zh-CN" sz="3600" dirty="0" smtClean="0">
                <a:solidFill>
                  <a:schemeClr val="bg1"/>
                </a:solidFill>
                <a:latin typeface="Segoe UI Semibold" panose="020B0702040204020203" pitchFamily="34" charset="0"/>
                <a:cs typeface="Segoe UI Semibold" panose="020B0702040204020203" pitchFamily="34" charset="0"/>
              </a:rPr>
              <a:t>10%</a:t>
            </a:r>
            <a:endParaRPr lang="zh-CN" altLang="en-US" sz="3600" dirty="0">
              <a:solidFill>
                <a:schemeClr val="bg1"/>
              </a:solidFill>
              <a:latin typeface="Segoe UI Semibold" panose="020B0702040204020203" pitchFamily="34" charset="0"/>
              <a:cs typeface="Segoe UI Semibold" panose="020B0702040204020203" pitchFamily="34" charset="0"/>
            </a:endParaRPr>
          </a:p>
        </p:txBody>
      </p:sp>
      <p:sp>
        <p:nvSpPr>
          <p:cNvPr id="20" name="矩形 19"/>
          <p:cNvSpPr/>
          <p:nvPr/>
        </p:nvSpPr>
        <p:spPr>
          <a:xfrm>
            <a:off x="1972055" y="2097808"/>
            <a:ext cx="1669869" cy="646331"/>
          </a:xfrm>
          <a:prstGeom prst="rect">
            <a:avLst/>
          </a:prstGeom>
        </p:spPr>
        <p:txBody>
          <a:bodyPr wrap="square">
            <a:spAutoFit/>
          </a:bodyPr>
          <a:lstStyle/>
          <a:p>
            <a:pPr algn="ctr">
              <a:lnSpc>
                <a:spcPct val="150000"/>
              </a:lnSpc>
            </a:pPr>
            <a:r>
              <a:rPr lang="zh-CN" altLang="en-US" sz="1200" smtClean="0">
                <a:solidFill>
                  <a:schemeClr val="bg1"/>
                </a:solidFill>
              </a:rPr>
              <a:t>分给间接邀请人和当前</a:t>
            </a:r>
            <a:r>
              <a:rPr lang="en-US" altLang="zh-CN" sz="1200" dirty="0">
                <a:solidFill>
                  <a:schemeClr val="bg1"/>
                </a:solidFill>
              </a:rPr>
              <a:t>SBT</a:t>
            </a:r>
            <a:r>
              <a:rPr lang="zh-CN" altLang="en-US" sz="1200" dirty="0">
                <a:solidFill>
                  <a:schemeClr val="bg1"/>
                </a:solidFill>
              </a:rPr>
              <a:t>的所有持有者</a:t>
            </a:r>
            <a:endParaRPr lang="zh-CN" altLang="en-US" sz="1200" b="1" dirty="0">
              <a:latin typeface="Segoe UI Light" panose="020B0502040204020203" pitchFamily="34" charset="0"/>
              <a:cs typeface="Segoe UI Light"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53" presetClass="entr" presetSubtype="16" fill="hold" grpId="0" nodeType="withEffect">
                                  <p:stCondLst>
                                    <p:cond delay="6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par>
                                <p:cTn id="13" presetID="53" presetClass="entr" presetSubtype="16"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53" presetClass="entr" presetSubtype="16" fill="hold" grpId="0" nodeType="withEffect">
                                  <p:stCondLst>
                                    <p:cond delay="140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22" presetClass="entr" presetSubtype="1" fill="hold" nodeType="withEffect">
                                  <p:stCondLst>
                                    <p:cond delay="160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par>
                                <p:cTn id="26" presetID="22" presetClass="entr" presetSubtype="8" fill="hold" nodeType="withEffect">
                                  <p:stCondLst>
                                    <p:cond delay="180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par>
                                <p:cTn id="29" presetID="22" presetClass="entr" presetSubtype="2" fill="hold" nodeType="withEffect">
                                  <p:stCondLst>
                                    <p:cond delay="2000"/>
                                  </p:stCondLst>
                                  <p:childTnLst>
                                    <p:set>
                                      <p:cBhvr>
                                        <p:cTn id="30" dur="1" fill="hold">
                                          <p:stCondLst>
                                            <p:cond delay="0"/>
                                          </p:stCondLst>
                                        </p:cTn>
                                        <p:tgtEl>
                                          <p:spTgt spid="12"/>
                                        </p:tgtEl>
                                        <p:attrNameLst>
                                          <p:attrName>style.visibility</p:attrName>
                                        </p:attrNameLst>
                                      </p:cBhvr>
                                      <p:to>
                                        <p:strVal val="visible"/>
                                      </p:to>
                                    </p:set>
                                    <p:animEffect transition="in" filter="wipe(right)">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iterate type="lt">
                                    <p:tmPct val="10000"/>
                                  </p:iterate>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par>
                                <p:cTn id="39" presetID="53" presetClass="entr" presetSubtype="16" fill="hold" grpId="0" nodeType="withEffect">
                                  <p:stCondLst>
                                    <p:cond delay="800"/>
                                  </p:stCondLst>
                                  <p:childTnLst>
                                    <p:set>
                                      <p:cBhvr>
                                        <p:cTn id="40" dur="1" fill="hold">
                                          <p:stCondLst>
                                            <p:cond delay="0"/>
                                          </p:stCondLst>
                                        </p:cTn>
                                        <p:tgtEl>
                                          <p:spTgt spid="26"/>
                                        </p:tgtEl>
                                        <p:attrNameLst>
                                          <p:attrName>style.visibility</p:attrName>
                                        </p:attrNameLst>
                                      </p:cBhvr>
                                      <p:to>
                                        <p:strVal val="visible"/>
                                      </p:to>
                                    </p:set>
                                    <p:anim calcmode="lin" valueType="num">
                                      <p:cBhvr>
                                        <p:cTn id="41" dur="500" fill="hold"/>
                                        <p:tgtEl>
                                          <p:spTgt spid="26"/>
                                        </p:tgtEl>
                                        <p:attrNameLst>
                                          <p:attrName>ppt_w</p:attrName>
                                        </p:attrNameLst>
                                      </p:cBhvr>
                                      <p:tavLst>
                                        <p:tav tm="0">
                                          <p:val>
                                            <p:fltVal val="0"/>
                                          </p:val>
                                        </p:tav>
                                        <p:tav tm="100000">
                                          <p:val>
                                            <p:strVal val="#ppt_w"/>
                                          </p:val>
                                        </p:tav>
                                      </p:tavLst>
                                    </p:anim>
                                    <p:anim calcmode="lin" valueType="num">
                                      <p:cBhvr>
                                        <p:cTn id="42" dur="500" fill="hold"/>
                                        <p:tgtEl>
                                          <p:spTgt spid="26"/>
                                        </p:tgtEl>
                                        <p:attrNameLst>
                                          <p:attrName>ppt_h</p:attrName>
                                        </p:attrNameLst>
                                      </p:cBhvr>
                                      <p:tavLst>
                                        <p:tav tm="0">
                                          <p:val>
                                            <p:fltVal val="0"/>
                                          </p:val>
                                        </p:tav>
                                        <p:tav tm="100000">
                                          <p:val>
                                            <p:strVal val="#ppt_h"/>
                                          </p:val>
                                        </p:tav>
                                      </p:tavLst>
                                    </p:anim>
                                    <p:animEffect transition="in" filter="fade">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iterate type="lt">
                                    <p:tmPct val="10000"/>
                                  </p:iterate>
                                  <p:childTnLst>
                                    <p:set>
                                      <p:cBhvr>
                                        <p:cTn id="47" dur="1" fill="hold">
                                          <p:stCondLst>
                                            <p:cond delay="0"/>
                                          </p:stCondLst>
                                        </p:cTn>
                                        <p:tgtEl>
                                          <p:spTgt spid="30"/>
                                        </p:tgtEl>
                                        <p:attrNameLst>
                                          <p:attrName>style.visibility</p:attrName>
                                        </p:attrNameLst>
                                      </p:cBhvr>
                                      <p:to>
                                        <p:strVal val="visible"/>
                                      </p:to>
                                    </p:set>
                                    <p:animEffect transition="in" filter="fade">
                                      <p:cBhvr>
                                        <p:cTn id="48" dur="1000"/>
                                        <p:tgtEl>
                                          <p:spTgt spid="30"/>
                                        </p:tgtEl>
                                      </p:cBhvr>
                                    </p:animEffect>
                                    <p:anim calcmode="lin" valueType="num">
                                      <p:cBhvr>
                                        <p:cTn id="49" dur="1000" fill="hold"/>
                                        <p:tgtEl>
                                          <p:spTgt spid="30"/>
                                        </p:tgtEl>
                                        <p:attrNameLst>
                                          <p:attrName>ppt_x</p:attrName>
                                        </p:attrNameLst>
                                      </p:cBhvr>
                                      <p:tavLst>
                                        <p:tav tm="0">
                                          <p:val>
                                            <p:strVal val="#ppt_x"/>
                                          </p:val>
                                        </p:tav>
                                        <p:tav tm="100000">
                                          <p:val>
                                            <p:strVal val="#ppt_x"/>
                                          </p:val>
                                        </p:tav>
                                      </p:tavLst>
                                    </p:anim>
                                    <p:anim calcmode="lin" valueType="num">
                                      <p:cBhvr>
                                        <p:cTn id="50" dur="1000" fill="hold"/>
                                        <p:tgtEl>
                                          <p:spTgt spid="30"/>
                                        </p:tgtEl>
                                        <p:attrNameLst>
                                          <p:attrName>ppt_y</p:attrName>
                                        </p:attrNameLst>
                                      </p:cBhvr>
                                      <p:tavLst>
                                        <p:tav tm="0">
                                          <p:val>
                                            <p:strVal val="#ppt_y+.1"/>
                                          </p:val>
                                        </p:tav>
                                        <p:tav tm="100000">
                                          <p:val>
                                            <p:strVal val="#ppt_y"/>
                                          </p:val>
                                        </p:tav>
                                      </p:tavLst>
                                    </p:anim>
                                  </p:childTnLst>
                                </p:cTn>
                              </p:par>
                              <p:par>
                                <p:cTn id="51" presetID="53" presetClass="entr" presetSubtype="16" fill="hold" grpId="0" nodeType="withEffect">
                                  <p:stCondLst>
                                    <p:cond delay="800"/>
                                  </p:stCondLst>
                                  <p:iterate type="wd">
                                    <p:tmPct val="7000"/>
                                  </p:iterate>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50" presetClass="entr" presetSubtype="0" decel="10000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1000" fill="hold"/>
                                        <p:tgtEl>
                                          <p:spTgt spid="27"/>
                                        </p:tgtEl>
                                        <p:attrNameLst>
                                          <p:attrName>ppt_w</p:attrName>
                                        </p:attrNameLst>
                                      </p:cBhvr>
                                      <p:tavLst>
                                        <p:tav tm="0">
                                          <p:val>
                                            <p:strVal val="#ppt_w+.3"/>
                                          </p:val>
                                        </p:tav>
                                        <p:tav tm="100000">
                                          <p:val>
                                            <p:strVal val="#ppt_w"/>
                                          </p:val>
                                        </p:tav>
                                      </p:tavLst>
                                    </p:anim>
                                    <p:anim calcmode="lin" valueType="num">
                                      <p:cBhvr>
                                        <p:cTn id="61" dur="1000" fill="hold"/>
                                        <p:tgtEl>
                                          <p:spTgt spid="27"/>
                                        </p:tgtEl>
                                        <p:attrNameLst>
                                          <p:attrName>ppt_h</p:attrName>
                                        </p:attrNameLst>
                                      </p:cBhvr>
                                      <p:tavLst>
                                        <p:tav tm="0">
                                          <p:val>
                                            <p:strVal val="#ppt_h"/>
                                          </p:val>
                                        </p:tav>
                                        <p:tav tm="100000">
                                          <p:val>
                                            <p:strVal val="#ppt_h"/>
                                          </p:val>
                                        </p:tav>
                                      </p:tavLst>
                                    </p:anim>
                                    <p:animEffect transition="in" filter="fade">
                                      <p:cBhvr>
                                        <p:cTn id="62" dur="1000"/>
                                        <p:tgtEl>
                                          <p:spTgt spid="27"/>
                                        </p:tgtEl>
                                      </p:cBhvr>
                                    </p:animEffect>
                                  </p:childTnLst>
                                </p:cTn>
                              </p:par>
                              <p:par>
                                <p:cTn id="63" presetID="53" presetClass="entr" presetSubtype="16" fill="hold" grpId="0" nodeType="withEffect">
                                  <p:stCondLst>
                                    <p:cond delay="1400"/>
                                  </p:stCondLst>
                                  <p:iterate type="wd">
                                    <p:tmPct val="6000"/>
                                  </p:iterate>
                                  <p:childTnLst>
                                    <p:set>
                                      <p:cBhvr>
                                        <p:cTn id="64" dur="1" fill="hold">
                                          <p:stCondLst>
                                            <p:cond delay="0"/>
                                          </p:stCondLst>
                                        </p:cTn>
                                        <p:tgtEl>
                                          <p:spTgt spid="29"/>
                                        </p:tgtEl>
                                        <p:attrNameLst>
                                          <p:attrName>style.visibility</p:attrName>
                                        </p:attrNameLst>
                                      </p:cBhvr>
                                      <p:to>
                                        <p:strVal val="visible"/>
                                      </p:to>
                                    </p:set>
                                    <p:anim calcmode="lin" valueType="num">
                                      <p:cBhvr>
                                        <p:cTn id="65" dur="500" fill="hold"/>
                                        <p:tgtEl>
                                          <p:spTgt spid="29"/>
                                        </p:tgtEl>
                                        <p:attrNameLst>
                                          <p:attrName>ppt_w</p:attrName>
                                        </p:attrNameLst>
                                      </p:cBhvr>
                                      <p:tavLst>
                                        <p:tav tm="0">
                                          <p:val>
                                            <p:fltVal val="0"/>
                                          </p:val>
                                        </p:tav>
                                        <p:tav tm="100000">
                                          <p:val>
                                            <p:strVal val="#ppt_w"/>
                                          </p:val>
                                        </p:tav>
                                      </p:tavLst>
                                    </p:anim>
                                    <p:anim calcmode="lin" valueType="num">
                                      <p:cBhvr>
                                        <p:cTn id="66" dur="500" fill="hold"/>
                                        <p:tgtEl>
                                          <p:spTgt spid="29"/>
                                        </p:tgtEl>
                                        <p:attrNameLst>
                                          <p:attrName>ppt_h</p:attrName>
                                        </p:attrNameLst>
                                      </p:cBhvr>
                                      <p:tavLst>
                                        <p:tav tm="0">
                                          <p:val>
                                            <p:fltVal val="0"/>
                                          </p:val>
                                        </p:tav>
                                        <p:tav tm="100000">
                                          <p:val>
                                            <p:strVal val="#ppt_h"/>
                                          </p:val>
                                        </p:tav>
                                      </p:tavLst>
                                    </p:anim>
                                    <p:animEffect transition="in" filter="fade">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iterate type="lt">
                                    <p:tmPct val="10000"/>
                                  </p:iterate>
                                  <p:childTnLst>
                                    <p:set>
                                      <p:cBhvr>
                                        <p:cTn id="71" dur="1" fill="hold">
                                          <p:stCondLst>
                                            <p:cond delay="0"/>
                                          </p:stCondLst>
                                        </p:cTn>
                                        <p:tgtEl>
                                          <p:spTgt spid="19"/>
                                        </p:tgtEl>
                                        <p:attrNameLst>
                                          <p:attrName>style.visibility</p:attrName>
                                        </p:attrNameLst>
                                      </p:cBhvr>
                                      <p:to>
                                        <p:strVal val="visible"/>
                                      </p:to>
                                    </p:set>
                                    <p:animEffect transition="in" filter="fade">
                                      <p:cBhvr>
                                        <p:cTn id="72" dur="1000"/>
                                        <p:tgtEl>
                                          <p:spTgt spid="19"/>
                                        </p:tgtEl>
                                      </p:cBhvr>
                                    </p:animEffect>
                                    <p:anim calcmode="lin" valueType="num">
                                      <p:cBhvr>
                                        <p:cTn id="73" dur="1000" fill="hold"/>
                                        <p:tgtEl>
                                          <p:spTgt spid="19"/>
                                        </p:tgtEl>
                                        <p:attrNameLst>
                                          <p:attrName>ppt_x</p:attrName>
                                        </p:attrNameLst>
                                      </p:cBhvr>
                                      <p:tavLst>
                                        <p:tav tm="0">
                                          <p:val>
                                            <p:strVal val="#ppt_x"/>
                                          </p:val>
                                        </p:tav>
                                        <p:tav tm="100000">
                                          <p:val>
                                            <p:strVal val="#ppt_x"/>
                                          </p:val>
                                        </p:tav>
                                      </p:tavLst>
                                    </p:anim>
                                    <p:anim calcmode="lin" valueType="num">
                                      <p:cBhvr>
                                        <p:cTn id="74" dur="1000" fill="hold"/>
                                        <p:tgtEl>
                                          <p:spTgt spid="19"/>
                                        </p:tgtEl>
                                        <p:attrNameLst>
                                          <p:attrName>ppt_y</p:attrName>
                                        </p:attrNameLst>
                                      </p:cBhvr>
                                      <p:tavLst>
                                        <p:tav tm="0">
                                          <p:val>
                                            <p:strVal val="#ppt_y+.1"/>
                                          </p:val>
                                        </p:tav>
                                        <p:tav tm="100000">
                                          <p:val>
                                            <p:strVal val="#ppt_y"/>
                                          </p:val>
                                        </p:tav>
                                      </p:tavLst>
                                    </p:anim>
                                  </p:childTnLst>
                                </p:cTn>
                              </p:par>
                              <p:par>
                                <p:cTn id="75" presetID="53" presetClass="entr" presetSubtype="16" fill="hold" grpId="0" nodeType="withEffect">
                                  <p:stCondLst>
                                    <p:cond delay="800"/>
                                  </p:stCondLst>
                                  <p:iterate type="wd">
                                    <p:tmPct val="7000"/>
                                  </p:iterate>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25" grpId="0"/>
      <p:bldP spid="26" grpId="0"/>
      <p:bldP spid="27" grpId="0"/>
      <p:bldP spid="29" grpId="0"/>
      <p:bldP spid="30" grpId="0"/>
      <p:bldP spid="31" grpId="0"/>
      <p:bldP spid="19" grpId="0"/>
      <p:bldP spid="2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cap="flat" cmpd="sng" algn="ctr">
          <a:noFill/>
          <a:prstDash val="solid"/>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rgbClr val="DDDEE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1061</Words>
  <Application>Microsoft Macintosh PowerPoint</Application>
  <PresentationFormat>宽屏</PresentationFormat>
  <Paragraphs>104</Paragraphs>
  <Slides>17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Calibri</vt:lpstr>
      <vt:lpstr>DengXian</vt:lpstr>
      <vt:lpstr>Mongolian Baiti</vt:lpstr>
      <vt:lpstr>Segoe UI</vt:lpstr>
      <vt:lpstr>Segoe UI Light</vt:lpstr>
      <vt:lpstr>Segoe UI Semibold</vt:lpstr>
      <vt:lpstr>Segoe UI Symbol</vt: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Hsing-Teng</dc:creator>
  <cp:lastModifiedBy>Microsoft Office 用户</cp:lastModifiedBy>
  <cp:revision>228</cp:revision>
  <dcterms:created xsi:type="dcterms:W3CDTF">2017-04-15T09:02:00Z</dcterms:created>
  <dcterms:modified xsi:type="dcterms:W3CDTF">2018-11-17T21:08:18Z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